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98" r:id="rId3"/>
    <p:sldId id="257" r:id="rId4"/>
    <p:sldId id="309" r:id="rId5"/>
    <p:sldId id="293" r:id="rId6"/>
    <p:sldId id="299" r:id="rId7"/>
    <p:sldId id="286" r:id="rId8"/>
    <p:sldId id="302" r:id="rId9"/>
    <p:sldId id="301" r:id="rId10"/>
    <p:sldId id="303" r:id="rId11"/>
    <p:sldId id="287" r:id="rId12"/>
    <p:sldId id="262" r:id="rId13"/>
    <p:sldId id="263" r:id="rId14"/>
    <p:sldId id="264" r:id="rId15"/>
    <p:sldId id="306" r:id="rId16"/>
    <p:sldId id="288" r:id="rId17"/>
    <p:sldId id="266" r:id="rId18"/>
    <p:sldId id="267" r:id="rId19"/>
    <p:sldId id="268" r:id="rId20"/>
    <p:sldId id="269" r:id="rId21"/>
    <p:sldId id="270" r:id="rId22"/>
    <p:sldId id="271" r:id="rId23"/>
    <p:sldId id="294" r:id="rId24"/>
    <p:sldId id="295" r:id="rId25"/>
    <p:sldId id="304" r:id="rId26"/>
    <p:sldId id="289" r:id="rId27"/>
    <p:sldId id="290" r:id="rId28"/>
    <p:sldId id="296" r:id="rId29"/>
    <p:sldId id="297" r:id="rId30"/>
    <p:sldId id="292" r:id="rId31"/>
    <p:sldId id="307" r:id="rId3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96" autoAdjust="0"/>
    <p:restoredTop sz="94660"/>
  </p:normalViewPr>
  <p:slideViewPr>
    <p:cSldViewPr>
      <p:cViewPr>
        <p:scale>
          <a:sx n="75" d="100"/>
          <a:sy n="75" d="100"/>
        </p:scale>
        <p:origin x="-14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DC50A-F946-40E6-A9BF-3BC2AD91E657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048E6-0118-47B5-9A15-266B83678B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132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6433B00F-104D-4142-938C-8C1A2E72C9FD}" type="slidenum">
              <a:rPr lang="en-US" altLang="sr-Latn-RS">
                <a:latin typeface="Arial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sr-Latn-RS"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a-IN" altLang="sr-Latn-RS" smtClean="0">
              <a:latin typeface="Lath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A98AC583-B294-422C-9043-7B737023E34E}" type="slidenum">
              <a:rPr lang="en-US" altLang="sr-Latn-RS">
                <a:solidFill>
                  <a:srgbClr val="5F7BAE"/>
                </a:solidFill>
                <a:latin typeface="Palatino" charset="0"/>
              </a:rPr>
              <a:pPr>
                <a:spcBef>
                  <a:spcPct val="0"/>
                </a:spcBef>
              </a:pPr>
              <a:t>13</a:t>
            </a:fld>
            <a:endParaRPr lang="en-US" altLang="sr-Latn-RS">
              <a:solidFill>
                <a:srgbClr val="5F7BAE"/>
              </a:solidFill>
              <a:latin typeface="Palatino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r-HR" altLang="sr-Latn-R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061A8E1-601A-458F-A044-7F1233B8F2F2}" type="slidenum">
              <a:rPr lang="en-US" altLang="sr-Latn-RS">
                <a:solidFill>
                  <a:srgbClr val="5F7BAE"/>
                </a:solidFill>
                <a:latin typeface="Palatino" charset="0"/>
              </a:rPr>
              <a:pPr>
                <a:spcBef>
                  <a:spcPct val="0"/>
                </a:spcBef>
              </a:pPr>
              <a:t>14</a:t>
            </a:fld>
            <a:endParaRPr lang="en-US" altLang="sr-Latn-RS">
              <a:solidFill>
                <a:srgbClr val="5F7BAE"/>
              </a:solidFill>
              <a:latin typeface="Palatino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r-HR" altLang="sr-Latn-R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879899D7-ACCF-44DD-9C73-83F258D1E563}" type="slidenum">
              <a:rPr lang="en-US" altLang="sr-Latn-RS">
                <a:solidFill>
                  <a:srgbClr val="5F7BAE"/>
                </a:solidFill>
                <a:latin typeface="Palatino" charset="0"/>
              </a:rPr>
              <a:pPr>
                <a:spcBef>
                  <a:spcPct val="0"/>
                </a:spcBef>
              </a:pPr>
              <a:t>17</a:t>
            </a:fld>
            <a:endParaRPr lang="en-US" altLang="sr-Latn-RS">
              <a:solidFill>
                <a:srgbClr val="5F7BAE"/>
              </a:solidFill>
              <a:latin typeface="Palatino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r-HR" altLang="sr-Latn-R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FACF7399-DD71-425B-AD90-9BA12451A0F1}" type="slidenum">
              <a:rPr lang="hr-HR" altLang="sr-Latn-RS">
                <a:ea typeface="MS PGothic" pitchFamily="34" charset="-128"/>
              </a:rPr>
              <a:pPr>
                <a:spcBef>
                  <a:spcPct val="0"/>
                </a:spcBef>
              </a:pPr>
              <a:t>18</a:t>
            </a:fld>
            <a:endParaRPr lang="hr-HR" altLang="sr-Latn-RS">
              <a:ea typeface="MS PGothic" pitchFamily="34" charset="-128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r-Latn-R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E52C9E22-194B-4174-B0E0-9B103EE8FBBD}" type="slidenum">
              <a:rPr lang="hr-HR" altLang="sr-Latn-RS">
                <a:ea typeface="MS PGothic" pitchFamily="34" charset="-128"/>
              </a:rPr>
              <a:pPr>
                <a:spcBef>
                  <a:spcPct val="0"/>
                </a:spcBef>
              </a:pPr>
              <a:t>19</a:t>
            </a:fld>
            <a:endParaRPr lang="hr-HR" altLang="sr-Latn-RS">
              <a:ea typeface="MS PGothic" pitchFamily="34" charset="-128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r-Latn-R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9085E7A1-3ABF-4182-BF15-63A3C147C688}" type="slidenum">
              <a:rPr lang="en-US" altLang="sr-Latn-RS">
                <a:solidFill>
                  <a:srgbClr val="5F7BAE"/>
                </a:solidFill>
                <a:latin typeface="Palatino" charset="0"/>
              </a:rPr>
              <a:pPr>
                <a:spcBef>
                  <a:spcPct val="0"/>
                </a:spcBef>
              </a:pPr>
              <a:t>20</a:t>
            </a:fld>
            <a:endParaRPr lang="en-US" altLang="sr-Latn-RS">
              <a:solidFill>
                <a:srgbClr val="5F7BAE"/>
              </a:solidFill>
              <a:latin typeface="Palatino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r-HR" altLang="sr-Latn-R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8FD1A12A-0FA8-457E-A1D6-29B9FB2EEA3B}" type="slidenum">
              <a:rPr lang="en-US" altLang="sr-Latn-RS">
                <a:solidFill>
                  <a:srgbClr val="5F7BAE"/>
                </a:solidFill>
                <a:latin typeface="Palatino" charset="0"/>
              </a:rPr>
              <a:pPr>
                <a:spcBef>
                  <a:spcPct val="0"/>
                </a:spcBef>
              </a:pPr>
              <a:t>21</a:t>
            </a:fld>
            <a:endParaRPr lang="en-US" altLang="sr-Latn-RS">
              <a:solidFill>
                <a:srgbClr val="5F7BAE"/>
              </a:solidFill>
              <a:latin typeface="Palatino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r-HR" altLang="sr-Latn-R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3184CAB4-1B27-41B3-86E4-62A2203B2E6F}" type="slidenum">
              <a:rPr lang="hr-HR" altLang="sr-Latn-RS">
                <a:ea typeface="MS PGothic" pitchFamily="34" charset="-128"/>
              </a:rPr>
              <a:pPr>
                <a:spcBef>
                  <a:spcPct val="0"/>
                </a:spcBef>
              </a:pPr>
              <a:t>22</a:t>
            </a:fld>
            <a:endParaRPr lang="hr-HR" altLang="sr-Latn-RS">
              <a:ea typeface="MS PGothic" pitchFamily="34" charset="-128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r-Latn-R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28" y="155676"/>
            <a:ext cx="8695156" cy="6545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405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6459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933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908" y="6237312"/>
            <a:ext cx="1259632" cy="497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322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572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384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463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0281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9765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3115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8272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504A2-CE2E-42B1-BCE8-A974825438D1}" type="datetimeFigureOut">
              <a:rPr lang="hr-HR" smtClean="0"/>
              <a:t>30.03.2015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70053-26FF-4479-B792-1E19E12521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711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261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hr-HR" altLang="sr-Latn-RS" sz="3800" dirty="0">
                <a:solidFill>
                  <a:srgbClr val="506894"/>
                </a:solidFill>
              </a:rPr>
              <a:t>VJEŽBA - </a:t>
            </a:r>
            <a:r>
              <a:rPr lang="en-US" altLang="sr-Latn-RS" sz="3800" dirty="0">
                <a:solidFill>
                  <a:srgbClr val="506894"/>
                </a:solidFill>
              </a:rPr>
              <a:t>RAD U GRUP</a:t>
            </a:r>
            <a:r>
              <a:rPr lang="hr-HR" altLang="sr-Latn-RS" sz="3800" dirty="0">
                <a:solidFill>
                  <a:srgbClr val="506894"/>
                </a:solidFill>
              </a:rPr>
              <a:t>I</a:t>
            </a:r>
            <a:endParaRPr lang="en-US" altLang="sr-Latn-RS" sz="3800" dirty="0">
              <a:solidFill>
                <a:srgbClr val="506894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83553" indent="-51435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AutoNum type="arabicPeriod"/>
              <a:defRPr/>
            </a:pPr>
            <a:endParaRPr lang="hr-HR" altLang="sr-Latn-RS" sz="2800" dirty="0" smtClean="0">
              <a:solidFill>
                <a:srgbClr val="506894"/>
              </a:solidFill>
            </a:endParaRPr>
          </a:p>
          <a:p>
            <a:pPr marL="583553" indent="-51435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AutoNum type="arabicPeriod"/>
              <a:defRPr/>
            </a:pPr>
            <a:r>
              <a:rPr lang="hr-HR" altLang="sr-Latn-RS" sz="2800" dirty="0" smtClean="0">
                <a:solidFill>
                  <a:srgbClr val="506894"/>
                </a:solidFill>
              </a:rPr>
              <a:t>Odredite opći i specifični cilj vašeg projekta</a:t>
            </a:r>
          </a:p>
          <a:p>
            <a:pPr marL="583553" indent="-51435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AutoNum type="arabicPeriod"/>
              <a:defRPr/>
            </a:pPr>
            <a:endParaRPr lang="hr-HR" altLang="sr-Latn-RS" sz="2800" dirty="0" smtClean="0">
              <a:solidFill>
                <a:srgbClr val="506894"/>
              </a:solidFill>
            </a:endParaRPr>
          </a:p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r>
              <a:rPr lang="hr-HR" altLang="sr-Latn-RS" sz="2800" dirty="0" smtClean="0">
                <a:solidFill>
                  <a:srgbClr val="506894"/>
                </a:solidFill>
              </a:rPr>
              <a:t>2. Odredite naslov vašeg projekta</a:t>
            </a:r>
            <a:endParaRPr lang="en-US" altLang="sr-Latn-RS" dirty="0">
              <a:solidFill>
                <a:srgbClr val="5068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88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800" b="1">
                <a:latin typeface="Helvetica" charset="0"/>
              </a:rPr>
              <a:t>Priprema projekta</a:t>
            </a:r>
            <a:r>
              <a:rPr lang="ta-IN" altLang="sr-Latn-RS" sz="3800" b="1">
                <a:latin typeface="Helvetica" charset="0"/>
              </a:rPr>
              <a:t> </a:t>
            </a:r>
            <a:r>
              <a:rPr lang="hr-HR" altLang="sr-Latn-RS" sz="3800" b="1">
                <a:latin typeface="Helvetica" charset="0"/>
              </a:rPr>
              <a:t>- pojašnjenja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67432" y="1302619"/>
            <a:ext cx="8758908" cy="5269631"/>
          </a:xfrm>
        </p:spPr>
        <p:txBody>
          <a:bodyPr>
            <a:normAutofit lnSpcReduction="10000"/>
          </a:bodyPr>
          <a:lstStyle/>
          <a:p>
            <a:pPr marL="609430" indent="-609430">
              <a:lnSpc>
                <a:spcPct val="90000"/>
              </a:lnSpc>
              <a:buFontTx/>
              <a:buAutoNum type="arabicPeriod"/>
            </a:pPr>
            <a:r>
              <a:rPr lang="hr-HR" altLang="sr-Latn-RS" sz="2400" dirty="0">
                <a:latin typeface="Arial" pitchFamily="34" charset="0"/>
                <a:cs typeface="Arial" pitchFamily="34" charset="0"/>
              </a:rPr>
              <a:t>Što moramo znati prije nego krenemo u pripremu projekta? - </a:t>
            </a:r>
            <a:r>
              <a:rPr lang="hr-HR" altLang="sr-Latn-R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PRELIMINARNE </a:t>
            </a:r>
            <a:r>
              <a:rPr lang="hr-HR" altLang="sr-Latn-R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ANALIZE</a:t>
            </a: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endParaRPr lang="hr-HR" altLang="sr-Latn-RS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r>
              <a:rPr lang="hr-HR" altLang="sr-Latn-RS" sz="2400" dirty="0" smtClean="0">
                <a:latin typeface="Arial" pitchFamily="34" charset="0"/>
                <a:cs typeface="Arial" pitchFamily="34" charset="0"/>
              </a:rPr>
              <a:t>Tko </a:t>
            </a:r>
            <a:r>
              <a:rPr lang="hr-HR" altLang="sr-Latn-RS" sz="2400" dirty="0">
                <a:latin typeface="Arial" pitchFamily="34" charset="0"/>
                <a:cs typeface="Arial" pitchFamily="34" charset="0"/>
              </a:rPr>
              <a:t>je sve relevantan za projekt i za koga ga radimo?  - </a:t>
            </a:r>
            <a:r>
              <a:rPr lang="hr-HR" altLang="sr-Latn-R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ANALIZA </a:t>
            </a:r>
            <a:r>
              <a:rPr lang="hr-HR" altLang="sr-Latn-R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DIONIKA</a:t>
            </a: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endParaRPr lang="hr-HR" altLang="sr-Latn-RS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r>
              <a:rPr lang="hr-HR" altLang="sr-Latn-RS" sz="2400" dirty="0">
                <a:latin typeface="Arial" pitchFamily="34" charset="0"/>
                <a:cs typeface="Arial" pitchFamily="34" charset="0"/>
              </a:rPr>
              <a:t>Koje probleme susrećemo u sektoru ili na području kojim se bavimo? - </a:t>
            </a:r>
            <a:r>
              <a:rPr lang="hr-HR" altLang="sr-Latn-R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ANALIZA </a:t>
            </a:r>
            <a:r>
              <a:rPr lang="hr-HR" altLang="sr-Latn-R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PROBLEMA</a:t>
            </a: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endParaRPr lang="hr-HR" altLang="sr-Latn-RS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r>
              <a:rPr lang="hr-HR" altLang="sr-Latn-RS" sz="2400" dirty="0">
                <a:latin typeface="Arial" pitchFamily="34" charset="0"/>
                <a:cs typeface="Arial" pitchFamily="34" charset="0"/>
              </a:rPr>
              <a:t>Koje ciljeve prepoznajemo na temelju tih problema? - </a:t>
            </a:r>
            <a:r>
              <a:rPr lang="hr-HR" altLang="sr-Latn-R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ANALIZA </a:t>
            </a:r>
            <a:r>
              <a:rPr lang="hr-HR" altLang="sr-Latn-R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CILJEVA</a:t>
            </a: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endParaRPr lang="hr-HR" altLang="sr-Latn-RS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r>
              <a:rPr lang="hr-HR" altLang="sr-Latn-RS" sz="2400" dirty="0">
                <a:latin typeface="Arial" pitchFamily="34" charset="0"/>
                <a:cs typeface="Arial" pitchFamily="34" charset="0"/>
              </a:rPr>
              <a:t>Što bismo realno od ovih ciljeva mogli ostvariti svojim projektom da najučinkovitije riješimo probleme? - </a:t>
            </a:r>
            <a:r>
              <a:rPr lang="hr-HR" altLang="sr-Latn-R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IZBOR STRATEGIJE</a:t>
            </a: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endParaRPr lang="hr-HR" altLang="sr-Latn-R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4" name="Rezervirano mjesto broja slajda 1"/>
          <p:cNvSpPr>
            <a:spLocks noGrp="1"/>
          </p:cNvSpPr>
          <p:nvPr>
            <p:ph type="sldNum" sz="quarter" idx="10"/>
          </p:nvPr>
        </p:nvSpPr>
        <p:spPr bwMode="auto">
          <a:xfrm>
            <a:off x="7010921" y="6245200"/>
            <a:ext cx="2133079" cy="47662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522368" indent="-200911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803643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125101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1446558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1768015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089473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2410930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2732387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4184551D-436E-4B72-AF86-921D6F51EC84}" type="slidenum"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11</a:t>
            </a:fld>
            <a:endParaRPr lang="hr-HR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9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041" y="138410"/>
            <a:ext cx="8228707" cy="1143000"/>
          </a:xfrm>
        </p:spPr>
        <p:txBody>
          <a:bodyPr/>
          <a:lstStyle/>
          <a:p>
            <a:pPr eaLnBrk="1" hangingPunct="1"/>
            <a:r>
              <a:rPr lang="en-GB" altLang="sr-Latn-RS" sz="3800" b="1">
                <a:latin typeface="Helvetica" charset="0"/>
              </a:rPr>
              <a:t>Sumarno </a:t>
            </a:r>
            <a:r>
              <a:rPr lang="hr-HR" altLang="sr-Latn-RS" sz="3800" b="1">
                <a:latin typeface="Helvetica" charset="0"/>
              </a:rPr>
              <a:t>-</a:t>
            </a:r>
            <a:r>
              <a:rPr lang="en-GB" altLang="sr-Latn-RS" sz="3800" b="1">
                <a:latin typeface="Helvetica" charset="0"/>
              </a:rPr>
              <a:t> priprema projekta</a:t>
            </a:r>
          </a:p>
        </p:txBody>
      </p:sp>
      <p:sp>
        <p:nvSpPr>
          <p:cNvPr id="27651" name="Rezervirano mjesto broja slajda 1"/>
          <p:cNvSpPr>
            <a:spLocks noGrp="1"/>
          </p:cNvSpPr>
          <p:nvPr>
            <p:ph type="sldNum" sz="quarter" idx="10"/>
          </p:nvPr>
        </p:nvSpPr>
        <p:spPr bwMode="auto">
          <a:xfrm>
            <a:off x="7010921" y="6245200"/>
            <a:ext cx="2133079" cy="47662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522368" indent="-200911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803643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125101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1446558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1768015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089473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2410930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2732387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197653F-B65D-4ECC-BF42-96B1070C654F}" type="slidenum"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12</a:t>
            </a:fld>
            <a:endParaRPr lang="hr-HR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468809" y="1557115"/>
            <a:ext cx="4824264" cy="181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 marL="342900" indent="-3429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Tx/>
              <a:buFontTx/>
              <a:buAutoNum type="arabicPeriod"/>
            </a:pPr>
            <a:r>
              <a:rPr lang="hr-HR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Preliminarne analize (analiza situacije)</a:t>
            </a:r>
          </a:p>
          <a:p>
            <a:pPr algn="ctr" eaLnBrk="1" hangingPunct="1">
              <a:spcBef>
                <a:spcPct val="20000"/>
              </a:spcBef>
              <a:buSzTx/>
              <a:buFontTx/>
              <a:buAutoNum type="arabicPeriod"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Analiza problema</a:t>
            </a:r>
          </a:p>
          <a:p>
            <a:pPr algn="ctr" eaLnBrk="1" hangingPunct="1">
              <a:spcBef>
                <a:spcPct val="20000"/>
              </a:spcBef>
              <a:buSzTx/>
              <a:buFontTx/>
              <a:buAutoNum type="arabicPeriod"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Analiza aktera</a:t>
            </a:r>
          </a:p>
          <a:p>
            <a:pPr algn="ctr" eaLnBrk="1" hangingPunct="1">
              <a:spcBef>
                <a:spcPct val="20000"/>
              </a:spcBef>
              <a:buSzTx/>
              <a:buFontTx/>
              <a:buAutoNum type="arabicPeriod"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Analiza ciljeva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773535" y="3437930"/>
            <a:ext cx="4140026" cy="702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 marL="342900" indent="-3429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Tx/>
              <a:buFontTx/>
              <a:buAutoNum type="arabicPeriod" startAt="5"/>
            </a:pPr>
            <a:r>
              <a:rPr lang="en-GB" altLang="sr-Latn-RS" sz="2000" dirty="0" err="1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Izbor</a:t>
            </a:r>
            <a:r>
              <a:rPr lang="en-GB" altLang="sr-Latn-RS" sz="2000" dirty="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 </a:t>
            </a:r>
            <a:r>
              <a:rPr lang="hr-HR" altLang="sr-Latn-RS" sz="2000" dirty="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strategije i logike intervencije (projekta)</a:t>
            </a:r>
            <a:endParaRPr lang="en-GB" altLang="sr-Latn-RS" sz="2000" dirty="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431974" y="4582047"/>
            <a:ext cx="4824264" cy="181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 marL="342900" indent="-3429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Tx/>
              <a:buFontTx/>
              <a:buAutoNum type="arabicPeriod" startAt="6"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Formuliranje provedbenih aktivnosti</a:t>
            </a:r>
          </a:p>
          <a:p>
            <a:pPr algn="ctr" eaLnBrk="1" hangingPunct="1">
              <a:spcBef>
                <a:spcPct val="20000"/>
              </a:spcBef>
              <a:buSzTx/>
              <a:buFontTx/>
              <a:buAutoNum type="arabicPeriod" startAt="6"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Formuliranje potrebnih resursa (ljudskih, financijskih, materijalnih..)</a:t>
            </a:r>
          </a:p>
          <a:p>
            <a:pPr algn="ctr" eaLnBrk="1" hangingPunct="1">
              <a:spcBef>
                <a:spcPct val="20000"/>
              </a:spcBef>
              <a:buSzTx/>
              <a:buFontTx/>
              <a:buAutoNum type="arabicPeriod" startAt="6"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Forumuliranje indikatora uspjeha</a:t>
            </a:r>
          </a:p>
          <a:p>
            <a:pPr algn="ctr" eaLnBrk="1" hangingPunct="1">
              <a:spcBef>
                <a:spcPct val="20000"/>
              </a:spcBef>
              <a:buSzTx/>
              <a:buFontTx/>
              <a:buAutoNum type="arabicPeriod" startAt="6"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Forumuliranje rizika i pretpostavki</a:t>
            </a:r>
          </a:p>
        </p:txBody>
      </p:sp>
      <p:sp>
        <p:nvSpPr>
          <p:cNvPr id="27655" name="AutoShape 6"/>
          <p:cNvSpPr>
            <a:spLocks noChangeArrowheads="1"/>
          </p:cNvSpPr>
          <p:nvPr/>
        </p:nvSpPr>
        <p:spPr bwMode="auto">
          <a:xfrm>
            <a:off x="4515761" y="2999849"/>
            <a:ext cx="347647" cy="553577"/>
          </a:xfrm>
          <a:prstGeom prst="downArrow">
            <a:avLst>
              <a:gd name="adj1" fmla="val 50000"/>
              <a:gd name="adj2" fmla="val 2509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 anchor="ctr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ta-IN" altLang="sr-Latn-RS" sz="2800">
              <a:solidFill>
                <a:srgbClr val="5F7BAE"/>
              </a:solidFill>
              <a:latin typeface="Palatino" charset="0"/>
              <a:ea typeface="ヒラギノ明朝 ProN W3"/>
              <a:cs typeface="ヒラギノ明朝 ProN W3"/>
              <a:sym typeface="Palatino" charset="0"/>
            </a:endParaRPr>
          </a:p>
        </p:txBody>
      </p:sp>
      <p:sp>
        <p:nvSpPr>
          <p:cNvPr id="27656" name="AutoShape 7"/>
          <p:cNvSpPr>
            <a:spLocks noChangeArrowheads="1"/>
          </p:cNvSpPr>
          <p:nvPr/>
        </p:nvSpPr>
        <p:spPr bwMode="auto">
          <a:xfrm>
            <a:off x="4548596" y="4094262"/>
            <a:ext cx="299145" cy="577081"/>
          </a:xfrm>
          <a:prstGeom prst="downArrow">
            <a:avLst>
              <a:gd name="adj1" fmla="val 50000"/>
              <a:gd name="adj2" fmla="val 2497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 anchor="ctr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ta-IN" altLang="sr-Latn-RS" sz="2800">
              <a:solidFill>
                <a:srgbClr val="5F7BAE"/>
              </a:solidFill>
              <a:latin typeface="Palatino" charset="0"/>
              <a:ea typeface="ヒラギノ明朝 ProN W3"/>
              <a:cs typeface="ヒラギノ明朝 ProN W3"/>
              <a:sym typeface="Palatino" charset="0"/>
            </a:endParaRPr>
          </a:p>
        </p:txBody>
      </p:sp>
      <p:sp>
        <p:nvSpPr>
          <p:cNvPr id="27657" name="Text Box 8"/>
          <p:cNvSpPr txBox="1">
            <a:spLocks noChangeArrowheads="1"/>
          </p:cNvSpPr>
          <p:nvPr/>
        </p:nvSpPr>
        <p:spPr bwMode="auto">
          <a:xfrm>
            <a:off x="5290840" y="2023691"/>
            <a:ext cx="2754809" cy="86394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A) </a:t>
            </a:r>
            <a:r>
              <a:rPr lang="hr-HR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ANALITIČKA FAZA</a:t>
            </a:r>
          </a:p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Gdje smo?</a:t>
            </a:r>
          </a:p>
        </p:txBody>
      </p:sp>
      <p:sp>
        <p:nvSpPr>
          <p:cNvPr id="27658" name="Text Box 9"/>
          <p:cNvSpPr txBox="1">
            <a:spLocks noChangeArrowheads="1"/>
          </p:cNvSpPr>
          <p:nvPr/>
        </p:nvSpPr>
        <p:spPr bwMode="auto">
          <a:xfrm>
            <a:off x="5290840" y="3357563"/>
            <a:ext cx="2736949" cy="863947"/>
          </a:xfrm>
          <a:prstGeom prst="rect">
            <a:avLst/>
          </a:prstGeom>
          <a:solidFill>
            <a:srgbClr val="ACD88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B) </a:t>
            </a:r>
            <a:r>
              <a:rPr lang="hr-HR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KREATIVNA FAZA</a:t>
            </a:r>
          </a:p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Gdje </a:t>
            </a:r>
            <a:r>
              <a:rPr lang="hr-HR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ž</a:t>
            </a: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elimo biti?</a:t>
            </a:r>
          </a:p>
        </p:txBody>
      </p:sp>
      <p:sp>
        <p:nvSpPr>
          <p:cNvPr id="27659" name="Text Box 10"/>
          <p:cNvSpPr txBox="1">
            <a:spLocks noChangeArrowheads="1"/>
          </p:cNvSpPr>
          <p:nvPr/>
        </p:nvSpPr>
        <p:spPr bwMode="auto">
          <a:xfrm>
            <a:off x="5290840" y="4872261"/>
            <a:ext cx="2754809" cy="1169547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C) </a:t>
            </a:r>
            <a:r>
              <a:rPr lang="hr-HR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STRUKTURNA FAZA</a:t>
            </a:r>
          </a:p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Kako stići tamo</a:t>
            </a:r>
            <a:r>
              <a:rPr lang="en-GB" altLang="sr-Latn-RS" sz="20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?</a:t>
            </a:r>
          </a:p>
        </p:txBody>
      </p:sp>
      <p:sp>
        <p:nvSpPr>
          <p:cNvPr id="27660" name="AutoShape 11"/>
          <p:cNvSpPr>
            <a:spLocks/>
          </p:cNvSpPr>
          <p:nvPr/>
        </p:nvSpPr>
        <p:spPr bwMode="auto">
          <a:xfrm>
            <a:off x="8101459" y="1859607"/>
            <a:ext cx="215429" cy="2505894"/>
          </a:xfrm>
          <a:prstGeom prst="rightBrace">
            <a:avLst>
              <a:gd name="adj1" fmla="val 7323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ta-IN" altLang="sr-Latn-RS" sz="2800">
              <a:solidFill>
                <a:srgbClr val="5F7BAE"/>
              </a:solidFill>
              <a:latin typeface="Palatino" charset="0"/>
              <a:ea typeface="ヒラギノ明朝 ProN W3"/>
              <a:cs typeface="ヒラギノ明朝 ProN W3"/>
              <a:sym typeface="Palatino" charset="0"/>
            </a:endParaRPr>
          </a:p>
        </p:txBody>
      </p:sp>
      <p:sp>
        <p:nvSpPr>
          <p:cNvPr id="27661" name="Text Box 12"/>
          <p:cNvSpPr txBox="1">
            <a:spLocks noChangeArrowheads="1"/>
          </p:cNvSpPr>
          <p:nvPr/>
        </p:nvSpPr>
        <p:spPr bwMode="auto">
          <a:xfrm>
            <a:off x="8456232" y="1859607"/>
            <a:ext cx="492432" cy="250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2000" b="1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IDENTIFIKACIJA</a:t>
            </a:r>
            <a:endParaRPr lang="en-GB" altLang="sr-Latn-RS" sz="2000" b="1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27662" name="Text Box 13"/>
          <p:cNvSpPr txBox="1">
            <a:spLocks noChangeArrowheads="1"/>
          </p:cNvSpPr>
          <p:nvPr/>
        </p:nvSpPr>
        <p:spPr bwMode="auto">
          <a:xfrm>
            <a:off x="8466277" y="4582047"/>
            <a:ext cx="492432" cy="19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2000" b="1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FORMULACIJA</a:t>
            </a:r>
            <a:endParaRPr lang="en-GB" altLang="sr-Latn-RS" sz="2000" b="1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27663" name="AutoShape 14"/>
          <p:cNvSpPr>
            <a:spLocks/>
          </p:cNvSpPr>
          <p:nvPr/>
        </p:nvSpPr>
        <p:spPr bwMode="auto">
          <a:xfrm>
            <a:off x="8123783" y="4582047"/>
            <a:ext cx="215429" cy="1989088"/>
          </a:xfrm>
          <a:prstGeom prst="rightBrace">
            <a:avLst>
              <a:gd name="adj1" fmla="val 7694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ta-IN" altLang="sr-Latn-RS" sz="2800">
              <a:solidFill>
                <a:srgbClr val="5F7BAE"/>
              </a:solidFill>
              <a:latin typeface="Palatino" charset="0"/>
              <a:ea typeface="ヒラギノ明朝 ProN W3"/>
              <a:cs typeface="ヒラギノ明朝 ProN W3"/>
              <a:sym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61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3800" b="1" dirty="0" smtClean="0">
                <a:latin typeface="Helvetica" charset="0"/>
              </a:rPr>
              <a:t>Analiza dionika</a:t>
            </a:r>
            <a:endParaRPr lang="hr-HR" altLang="sr-Latn-RS" sz="3800" b="1" dirty="0">
              <a:latin typeface="Helvetica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7592"/>
            <a:ext cx="9027914" cy="4982766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hr-HR" altLang="sr-Latn-R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</a:t>
            </a:r>
            <a:r>
              <a:rPr lang="hr-HR" altLang="sr-Latn-R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altLang="sr-Latn-R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Beneficiaries</a:t>
            </a:r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: dionici koji na bilo koji način imaju koristi od provedbe projekta</a:t>
            </a:r>
          </a:p>
          <a:p>
            <a:pPr marL="713468" lvl="2" indent="-3429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hr-HR" altLang="sr-Latn-RS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Ciljne </a:t>
            </a:r>
            <a:r>
              <a:rPr lang="hr-HR" alt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skupine/Direktni korisnici</a:t>
            </a:r>
            <a:r>
              <a:rPr lang="hr-HR" altLang="sr-Latn-R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altLang="sr-Latn-R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Target </a:t>
            </a:r>
            <a:r>
              <a:rPr lang="hr-HR" altLang="sr-Latn-R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): grupa koja na koju će se direktno pozitivno utjecati kroz ostvarenje svrhe projekta (specifičnog cilja)</a:t>
            </a:r>
          </a:p>
          <a:p>
            <a:pPr marL="713468" lvl="2" indent="-342900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hr-HR" altLang="sr-Latn-RS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Krajnji korisnici</a:t>
            </a:r>
            <a:r>
              <a:rPr lang="hr-HR" altLang="sr-Latn-R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altLang="sr-Latn-R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hr-HR" altLang="sr-Latn-R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Beneficiaries</a:t>
            </a: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): grupa koja će imati dugoročnu korist od projekta na široj društvenoj ili sektorskoj razini </a:t>
            </a:r>
            <a:endParaRPr lang="hr-HR" altLang="sr-Latn-R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hr-HR" altLang="sr-Latn-R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Projektni </a:t>
            </a:r>
            <a:r>
              <a:rPr lang="hr-HR" altLang="sr-Latn-R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partneri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: provode projekt na terenu, imaju svoj udio u proračunu (također su dionici i mogu biti i ciljna skupina ili njen dio</a:t>
            </a:r>
            <a:r>
              <a:rPr lang="hr-HR" altLang="sr-Latn-R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80000"/>
              </a:lnSpc>
              <a:defRPr/>
            </a:pPr>
            <a:endParaRPr lang="hr-HR" altLang="sr-Latn-R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hr-HR" altLang="sr-Latn-R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Suradnici</a:t>
            </a:r>
            <a:r>
              <a:rPr lang="hr-HR" altLang="sr-Latn-R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altLang="sr-Latn-R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Associates</a:t>
            </a:r>
            <a:r>
              <a:rPr lang="hr-HR" altLang="sr-Latn-RS" sz="2400" i="1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jedan oblik partnerske organizacije (EK ih razlikuje od partnera jer se suradnici ne financiraju iz projekta)</a:t>
            </a:r>
          </a:p>
        </p:txBody>
      </p:sp>
    </p:spTree>
    <p:extLst>
      <p:ext uri="{BB962C8B-B14F-4D97-AF65-F5344CB8AC3E}">
        <p14:creationId xmlns:p14="http://schemas.microsoft.com/office/powerpoint/2010/main" val="40173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val 2"/>
          <p:cNvSpPr>
            <a:spLocks noChangeArrowheads="1"/>
          </p:cNvSpPr>
          <p:nvPr/>
        </p:nvSpPr>
        <p:spPr bwMode="auto">
          <a:xfrm>
            <a:off x="1763614" y="1699990"/>
            <a:ext cx="3168923" cy="3312914"/>
          </a:xfrm>
          <a:prstGeom prst="ellipse">
            <a:avLst/>
          </a:prstGeom>
          <a:solidFill>
            <a:schemeClr val="hlink">
              <a:alpha val="45882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5" tIns="45718" rIns="91435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 eaLnBrk="1" hangingPunct="1"/>
            <a:endParaRPr lang="sr-Latn-RS" altLang="sr-Latn-RS" sz="1700">
              <a:latin typeface="Helvetica" charset="0"/>
              <a:ea typeface="ヒラギノ明朝 ProN W3"/>
              <a:cs typeface="ヒラギノ明朝 ProN W3"/>
            </a:endParaRPr>
          </a:p>
        </p:txBody>
      </p:sp>
      <p:sp>
        <p:nvSpPr>
          <p:cNvPr id="36867" name="Oval 3"/>
          <p:cNvSpPr>
            <a:spLocks noChangeArrowheads="1"/>
          </p:cNvSpPr>
          <p:nvPr/>
        </p:nvSpPr>
        <p:spPr bwMode="auto">
          <a:xfrm>
            <a:off x="684238" y="1916535"/>
            <a:ext cx="1726778" cy="1583903"/>
          </a:xfrm>
          <a:prstGeom prst="ellipse">
            <a:avLst/>
          </a:prstGeom>
          <a:solidFill>
            <a:schemeClr val="accent1">
              <a:alpha val="45882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5" tIns="45718" rIns="91435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 eaLnBrk="1" hangingPunct="1"/>
            <a:endParaRPr lang="sr-Latn-RS" altLang="sr-Latn-RS" sz="1700">
              <a:latin typeface="Helvetica" charset="0"/>
              <a:ea typeface="ヒラギノ明朝 ProN W3"/>
              <a:cs typeface="ヒラギノ明朝 ProN W3"/>
            </a:endParaRP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755676" y="2275954"/>
            <a:ext cx="1224483" cy="611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altLang="sr-Latn-RS" sz="1700" b="1">
                <a:latin typeface="Helvetica" charset="0"/>
                <a:ea typeface="ヒラギノ明朝 ProN W3"/>
                <a:cs typeface="ヒラギノ明朝 ProN W3"/>
              </a:rPr>
              <a:t>Projektni partneri</a:t>
            </a:r>
            <a:endParaRPr lang="en-US" altLang="sr-Latn-RS" sz="1700" b="1">
              <a:latin typeface="Helvetica" charset="0"/>
              <a:ea typeface="ヒラギノ明朝 ProN W3"/>
              <a:cs typeface="ヒラギノ明朝 ProN W3"/>
            </a:endParaRPr>
          </a:p>
        </p:txBody>
      </p:sp>
      <p:sp>
        <p:nvSpPr>
          <p:cNvPr id="36869" name="Text Box 8"/>
          <p:cNvSpPr txBox="1">
            <a:spLocks noChangeArrowheads="1"/>
          </p:cNvSpPr>
          <p:nvPr/>
        </p:nvSpPr>
        <p:spPr bwMode="auto">
          <a:xfrm>
            <a:off x="2700115" y="2781598"/>
            <a:ext cx="1297037" cy="741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altLang="sr-Latn-RS" sz="1700" b="1">
                <a:latin typeface="Helvetica" charset="0"/>
                <a:ea typeface="ヒラギノ明朝 ProN W3"/>
                <a:cs typeface="ヒラギノ明朝 ProN W3"/>
              </a:rPr>
              <a:t>Ciljana</a:t>
            </a:r>
          </a:p>
          <a:p>
            <a:pPr algn="ctr" eaLnBrk="1" hangingPunct="1">
              <a:spcBef>
                <a:spcPct val="50000"/>
              </a:spcBef>
            </a:pPr>
            <a:r>
              <a:rPr lang="hr-HR" altLang="sr-Latn-RS" sz="1700" b="1">
                <a:latin typeface="Helvetica" charset="0"/>
                <a:ea typeface="ヒラギノ明朝 ProN W3"/>
                <a:cs typeface="ヒラギノ明朝 ProN W3"/>
              </a:rPr>
              <a:t>skupina</a:t>
            </a:r>
            <a:endParaRPr lang="en-US" altLang="sr-Latn-RS" sz="1700" b="1">
              <a:latin typeface="Helvetica" charset="0"/>
              <a:ea typeface="ヒラギノ明朝 ProN W3"/>
              <a:cs typeface="ヒラギノ明朝 ProN W3"/>
            </a:endParaRPr>
          </a:p>
        </p:txBody>
      </p:sp>
      <p:sp>
        <p:nvSpPr>
          <p:cNvPr id="36870" name="Oval 9"/>
          <p:cNvSpPr>
            <a:spLocks noChangeArrowheads="1"/>
          </p:cNvSpPr>
          <p:nvPr/>
        </p:nvSpPr>
        <p:spPr bwMode="auto">
          <a:xfrm>
            <a:off x="4211464" y="549176"/>
            <a:ext cx="4608835" cy="5759648"/>
          </a:xfrm>
          <a:prstGeom prst="ellipse">
            <a:avLst/>
          </a:prstGeom>
          <a:solidFill>
            <a:schemeClr val="folHlink">
              <a:alpha val="5215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5" tIns="45718" rIns="91435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 eaLnBrk="1" hangingPunct="1"/>
            <a:endParaRPr lang="sr-Latn-RS" altLang="sr-Latn-RS">
              <a:ea typeface="ヒラギノ明朝 ProN W3"/>
              <a:cs typeface="ヒラギノ明朝 ProN W3"/>
            </a:endParaRPr>
          </a:p>
        </p:txBody>
      </p:sp>
      <p:sp>
        <p:nvSpPr>
          <p:cNvPr id="36871" name="Text Box 10"/>
          <p:cNvSpPr txBox="1">
            <a:spLocks noChangeArrowheads="1"/>
          </p:cNvSpPr>
          <p:nvPr/>
        </p:nvSpPr>
        <p:spPr bwMode="auto">
          <a:xfrm>
            <a:off x="5508502" y="3142134"/>
            <a:ext cx="2304975" cy="351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altLang="sr-Latn-RS" sz="1700" b="1">
                <a:latin typeface="Helvetica" charset="0"/>
                <a:ea typeface="ヒラギノ明朝 ProN W3"/>
                <a:cs typeface="ヒラギノ明朝 ProN W3"/>
              </a:rPr>
              <a:t>Krajnji korisnici</a:t>
            </a:r>
            <a:endParaRPr lang="en-US" altLang="sr-Latn-RS" sz="1700" b="1">
              <a:latin typeface="Helvetica" charset="0"/>
              <a:ea typeface="ヒラギノ明朝 ProN W3"/>
              <a:cs typeface="ヒラギノ明朝 ProN W3"/>
            </a:endParaRPr>
          </a:p>
        </p:txBody>
      </p:sp>
      <p:sp>
        <p:nvSpPr>
          <p:cNvPr id="36872" name="Oval 11"/>
          <p:cNvSpPr>
            <a:spLocks noChangeArrowheads="1"/>
          </p:cNvSpPr>
          <p:nvPr/>
        </p:nvSpPr>
        <p:spPr bwMode="auto">
          <a:xfrm>
            <a:off x="1692176" y="260078"/>
            <a:ext cx="7409408" cy="6335613"/>
          </a:xfrm>
          <a:prstGeom prst="ellipse">
            <a:avLst/>
          </a:prstGeom>
          <a:solidFill>
            <a:srgbClr val="CC99FF">
              <a:alpha val="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5" tIns="45718" rIns="91435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 eaLnBrk="1" hangingPunct="1"/>
            <a:endParaRPr lang="sr-Latn-RS" altLang="sr-Latn-RS">
              <a:ea typeface="ヒラギノ明朝 ProN W3"/>
              <a:cs typeface="ヒラギノ明朝 ProN W3"/>
            </a:endParaRPr>
          </a:p>
        </p:txBody>
      </p:sp>
      <p:sp>
        <p:nvSpPr>
          <p:cNvPr id="36873" name="Text Box 12"/>
          <p:cNvSpPr txBox="1">
            <a:spLocks noChangeArrowheads="1"/>
          </p:cNvSpPr>
          <p:nvPr/>
        </p:nvSpPr>
        <p:spPr bwMode="auto">
          <a:xfrm>
            <a:off x="2988097" y="5516315"/>
            <a:ext cx="2159868" cy="400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altLang="sr-Latn-RS" sz="2000" b="1">
                <a:latin typeface="Helvetica" charset="0"/>
                <a:ea typeface="ヒラギノ明朝 ProN W3"/>
                <a:cs typeface="ヒラギノ明朝 ProN W3"/>
              </a:rPr>
              <a:t>KORISNICI</a:t>
            </a:r>
            <a:endParaRPr lang="en-US" altLang="sr-Latn-RS" sz="2000" b="1">
              <a:latin typeface="Helvetica" charset="0"/>
              <a:ea typeface="ヒラギノ明朝 ProN W3"/>
              <a:cs typeface="ヒラギノ明朝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08648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hr-HR" altLang="sr-Latn-RS" sz="3800" dirty="0">
                <a:solidFill>
                  <a:srgbClr val="506894"/>
                </a:solidFill>
              </a:rPr>
              <a:t>VJEŽBA - </a:t>
            </a:r>
            <a:r>
              <a:rPr lang="en-US" altLang="sr-Latn-RS" sz="3800" dirty="0">
                <a:solidFill>
                  <a:srgbClr val="506894"/>
                </a:solidFill>
              </a:rPr>
              <a:t>RAD U GRUP</a:t>
            </a:r>
            <a:r>
              <a:rPr lang="hr-HR" altLang="sr-Latn-RS" sz="3800" dirty="0">
                <a:solidFill>
                  <a:srgbClr val="506894"/>
                </a:solidFill>
              </a:rPr>
              <a:t>I</a:t>
            </a:r>
            <a:endParaRPr lang="en-US" altLang="sr-Latn-RS" sz="3800" dirty="0">
              <a:solidFill>
                <a:srgbClr val="506894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83553" indent="-51435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AutoNum type="arabicPeriod"/>
              <a:defRPr/>
            </a:pPr>
            <a:endParaRPr lang="hr-HR" altLang="sr-Latn-RS" sz="2800" dirty="0" smtClean="0">
              <a:solidFill>
                <a:srgbClr val="506894"/>
              </a:solidFill>
            </a:endParaRPr>
          </a:p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r>
              <a:rPr lang="hr-HR" altLang="sr-Latn-RS" sz="2800" dirty="0" smtClean="0">
                <a:solidFill>
                  <a:srgbClr val="506894"/>
                </a:solidFill>
              </a:rPr>
              <a:t>1. Tko su direktni korisnici (ciljna skupina) vašeg projekta?</a:t>
            </a:r>
          </a:p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r>
              <a:rPr lang="hr-HR" altLang="sr-Latn-RS" sz="2800" dirty="0" smtClean="0">
                <a:solidFill>
                  <a:srgbClr val="506894"/>
                </a:solidFill>
              </a:rPr>
              <a:t>2. Tko su potencijalni partneri na projektu?</a:t>
            </a:r>
            <a:endParaRPr lang="en-US" altLang="sr-Latn-RS" dirty="0">
              <a:solidFill>
                <a:srgbClr val="5068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09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6224"/>
            <a:ext cx="9144000" cy="63400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r-HR" altLang="en-US" sz="3800" b="1">
                <a:latin typeface="Helvetica" charset="0"/>
              </a:rPr>
              <a:t>Analiza problema</a:t>
            </a:r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>
            <a:off x="1127373" y="3393281"/>
            <a:ext cx="7393781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5456039" y="3097486"/>
            <a:ext cx="1496839" cy="273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4" tIns="44447" rIns="90484" bIns="44447">
            <a:spAutoFit/>
          </a:bodyPr>
          <a:lstStyle>
            <a:lvl1pPr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/>
            <a:r>
              <a:rPr lang="en-GB" altLang="en-US" sz="1200" b="1">
                <a:solidFill>
                  <a:schemeClr val="tx2"/>
                </a:solidFill>
                <a:latin typeface="Times New Roman" pitchFamily="18" charset="0"/>
                <a:ea typeface="ヒラギノ明朝 ProN W3"/>
                <a:cs typeface="ヒラギノ明朝 ProN W3"/>
              </a:rPr>
              <a:t> </a:t>
            </a:r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>
            <a:off x="3030514" y="4606603"/>
            <a:ext cx="3922365" cy="0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2368600" y="4838775"/>
            <a:ext cx="1460004" cy="273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4" tIns="44447" rIns="90484" bIns="44447">
            <a:spAutoFit/>
          </a:bodyPr>
          <a:lstStyle>
            <a:lvl1pPr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/>
            <a:r>
              <a:rPr lang="en-GB" altLang="en-US" sz="1200" b="1">
                <a:solidFill>
                  <a:schemeClr val="tx2"/>
                </a:solidFill>
                <a:latin typeface="Times New Roman" pitchFamily="18" charset="0"/>
                <a:ea typeface="ヒラギノ明朝 ProN W3"/>
                <a:cs typeface="ヒラギノ明朝 ProN W3"/>
              </a:rPr>
              <a:t> 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835551" y="4832078"/>
            <a:ext cx="1330523" cy="273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4" tIns="44447" rIns="90484" bIns="44447">
            <a:spAutoFit/>
          </a:bodyPr>
          <a:lstStyle>
            <a:lvl1pPr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/>
            <a:r>
              <a:rPr lang="en-GB" altLang="en-US" sz="1200" b="1">
                <a:solidFill>
                  <a:schemeClr val="tx2"/>
                </a:solidFill>
                <a:latin typeface="Times New Roman" pitchFamily="18" charset="0"/>
                <a:ea typeface="ヒラギノ明朝 ProN W3"/>
                <a:cs typeface="ヒラギノ明朝 ProN W3"/>
              </a:rPr>
              <a:t> </a:t>
            </a: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4113238" y="3910088"/>
            <a:ext cx="1722313" cy="572616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4113238" y="3882182"/>
            <a:ext cx="1722313" cy="6094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lIns="90484" tIns="44447" rIns="90484" bIns="44447">
            <a:spAutoFit/>
          </a:bodyPr>
          <a:lstStyle>
            <a:lvl1pPr defTabSz="7620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 defTabSz="7620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 defTabSz="7620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>
              <a:defRPr/>
            </a:pPr>
            <a:r>
              <a:rPr lang="hr-HR" altLang="en-US" sz="1700" b="1" dirty="0">
                <a:solidFill>
                  <a:schemeClr val="tx2"/>
                </a:solidFill>
                <a:latin typeface="Calibri" panose="020F0502020204030204" pitchFamily="34" charset="0"/>
              </a:rPr>
              <a:t>GLAVNI PROBLEM</a:t>
            </a:r>
            <a:endParaRPr lang="en-GB" altLang="en-US" sz="17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72714" name="Rectangle 10"/>
          <p:cNvSpPr>
            <a:spLocks noChangeArrowheads="1"/>
          </p:cNvSpPr>
          <p:nvPr/>
        </p:nvSpPr>
        <p:spPr bwMode="auto">
          <a:xfrm>
            <a:off x="3199061" y="2875360"/>
            <a:ext cx="1121792" cy="42192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3199061" y="2032621"/>
            <a:ext cx="1121792" cy="42192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16" name="Rectangle 12"/>
          <p:cNvSpPr>
            <a:spLocks noChangeArrowheads="1"/>
          </p:cNvSpPr>
          <p:nvPr/>
        </p:nvSpPr>
        <p:spPr bwMode="auto">
          <a:xfrm>
            <a:off x="5685979" y="2025923"/>
            <a:ext cx="1122908" cy="42192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5685979" y="2868663"/>
            <a:ext cx="1122908" cy="423044"/>
          </a:xfrm>
          <a:prstGeom prst="rect">
            <a:avLst/>
          </a:pr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18" name="Rectangle 14"/>
          <p:cNvSpPr>
            <a:spLocks noChangeArrowheads="1"/>
          </p:cNvSpPr>
          <p:nvPr/>
        </p:nvSpPr>
        <p:spPr bwMode="auto">
          <a:xfrm>
            <a:off x="2500312" y="4760640"/>
            <a:ext cx="1120676" cy="420811"/>
          </a:xfrm>
          <a:prstGeom prst="rect">
            <a:avLst/>
          </a:prstGeom>
          <a:solidFill>
            <a:srgbClr val="FFCC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19" name="Rectangle 15"/>
          <p:cNvSpPr>
            <a:spLocks noChangeArrowheads="1"/>
          </p:cNvSpPr>
          <p:nvPr/>
        </p:nvSpPr>
        <p:spPr bwMode="auto">
          <a:xfrm>
            <a:off x="4422428" y="4765105"/>
            <a:ext cx="1122908" cy="423044"/>
          </a:xfrm>
          <a:prstGeom prst="rect">
            <a:avLst/>
          </a:prstGeom>
          <a:solidFill>
            <a:srgbClr val="FFCC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20" name="Rectangle 16"/>
          <p:cNvSpPr>
            <a:spLocks noChangeArrowheads="1"/>
          </p:cNvSpPr>
          <p:nvPr/>
        </p:nvSpPr>
        <p:spPr bwMode="auto">
          <a:xfrm>
            <a:off x="6391424" y="4760640"/>
            <a:ext cx="1121792" cy="420811"/>
          </a:xfrm>
          <a:prstGeom prst="rect">
            <a:avLst/>
          </a:prstGeom>
          <a:solidFill>
            <a:srgbClr val="FFCC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21" name="Rectangle 17"/>
          <p:cNvSpPr>
            <a:spLocks noChangeArrowheads="1"/>
          </p:cNvSpPr>
          <p:nvPr/>
        </p:nvSpPr>
        <p:spPr bwMode="auto">
          <a:xfrm>
            <a:off x="3620989" y="5741789"/>
            <a:ext cx="1122908" cy="421928"/>
          </a:xfrm>
          <a:prstGeom prst="rect">
            <a:avLst/>
          </a:prstGeom>
          <a:solidFill>
            <a:srgbClr val="FFCC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22" name="Rectangle 18"/>
          <p:cNvSpPr>
            <a:spLocks noChangeArrowheads="1"/>
          </p:cNvSpPr>
          <p:nvPr/>
        </p:nvSpPr>
        <p:spPr bwMode="auto">
          <a:xfrm>
            <a:off x="5456040" y="5741789"/>
            <a:ext cx="1122908" cy="421928"/>
          </a:xfrm>
          <a:prstGeom prst="rect">
            <a:avLst/>
          </a:prstGeom>
          <a:solidFill>
            <a:srgbClr val="FFCC00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91436" tIns="45718" rIns="91436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 eaLnBrk="1" hangingPunct="1">
              <a:defRPr/>
            </a:pPr>
            <a:endParaRPr lang="hr-HR" altLang="en-US" sz="2800">
              <a:latin typeface="Arial" panose="020B0604020202020204" pitchFamily="34" charset="0"/>
            </a:endParaRPr>
          </a:p>
        </p:txBody>
      </p:sp>
      <p:sp>
        <p:nvSpPr>
          <p:cNvPr id="72723" name="Line 19"/>
          <p:cNvSpPr>
            <a:spLocks noChangeShapeType="1"/>
          </p:cNvSpPr>
          <p:nvPr/>
        </p:nvSpPr>
        <p:spPr bwMode="auto">
          <a:xfrm>
            <a:off x="4113238" y="5531941"/>
            <a:ext cx="191876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24" name="Line 20"/>
          <p:cNvSpPr>
            <a:spLocks noChangeShapeType="1"/>
          </p:cNvSpPr>
          <p:nvPr/>
        </p:nvSpPr>
        <p:spPr bwMode="auto">
          <a:xfrm>
            <a:off x="4113238" y="5531941"/>
            <a:ext cx="0" cy="20984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25" name="Line 21"/>
          <p:cNvSpPr>
            <a:spLocks noChangeShapeType="1"/>
          </p:cNvSpPr>
          <p:nvPr/>
        </p:nvSpPr>
        <p:spPr bwMode="auto">
          <a:xfrm>
            <a:off x="6032004" y="5531941"/>
            <a:ext cx="0" cy="20984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26" name="Line 22"/>
          <p:cNvSpPr>
            <a:spLocks noChangeShapeType="1"/>
          </p:cNvSpPr>
          <p:nvPr/>
        </p:nvSpPr>
        <p:spPr bwMode="auto">
          <a:xfrm>
            <a:off x="6952878" y="4606603"/>
            <a:ext cx="0" cy="15850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27" name="Line 23"/>
          <p:cNvSpPr>
            <a:spLocks noChangeShapeType="1"/>
          </p:cNvSpPr>
          <p:nvPr/>
        </p:nvSpPr>
        <p:spPr bwMode="auto">
          <a:xfrm>
            <a:off x="3030513" y="4606603"/>
            <a:ext cx="0" cy="154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28" name="Line 24"/>
          <p:cNvSpPr>
            <a:spLocks noChangeShapeType="1"/>
          </p:cNvSpPr>
          <p:nvPr/>
        </p:nvSpPr>
        <p:spPr bwMode="auto">
          <a:xfrm>
            <a:off x="3828604" y="3725912"/>
            <a:ext cx="241994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29" name="Line 25"/>
          <p:cNvSpPr>
            <a:spLocks noChangeShapeType="1"/>
          </p:cNvSpPr>
          <p:nvPr/>
        </p:nvSpPr>
        <p:spPr bwMode="auto">
          <a:xfrm flipV="1">
            <a:off x="4990579" y="3725912"/>
            <a:ext cx="0" cy="184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30" name="Text Box 26"/>
          <p:cNvSpPr txBox="1">
            <a:spLocks noChangeArrowheads="1"/>
          </p:cNvSpPr>
          <p:nvPr/>
        </p:nvSpPr>
        <p:spPr bwMode="auto">
          <a:xfrm>
            <a:off x="488901" y="2419946"/>
            <a:ext cx="1564928" cy="351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>
              <a:defRPr/>
            </a:pPr>
            <a:r>
              <a:rPr lang="hr-HR" altLang="en-US" sz="1700" b="1">
                <a:solidFill>
                  <a:schemeClr val="tx1"/>
                </a:solidFill>
                <a:latin typeface="Comic Sans MS" panose="030F0702030302020204" pitchFamily="66" charset="0"/>
              </a:rPr>
              <a:t>POSLJEDICE</a:t>
            </a:r>
            <a:endParaRPr lang="en-GB" altLang="en-US" sz="1700" b="1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2731" name="Line 27"/>
          <p:cNvSpPr>
            <a:spLocks noChangeShapeType="1"/>
          </p:cNvSpPr>
          <p:nvPr/>
        </p:nvSpPr>
        <p:spPr bwMode="auto">
          <a:xfrm>
            <a:off x="2114104" y="2254746"/>
            <a:ext cx="0" cy="3541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32" name="Text Box 28"/>
          <p:cNvSpPr txBox="1">
            <a:spLocks noChangeArrowheads="1"/>
          </p:cNvSpPr>
          <p:nvPr/>
        </p:nvSpPr>
        <p:spPr bwMode="auto">
          <a:xfrm>
            <a:off x="742281" y="4589860"/>
            <a:ext cx="1057051" cy="351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/>
                <a:cs typeface="ヒラギノ明朝 ProN W3"/>
                <a:sym typeface="Palatino" charset="0"/>
              </a:defRPr>
            </a:lvl9pPr>
          </a:lstStyle>
          <a:p>
            <a:pPr algn="ctr">
              <a:defRPr/>
            </a:pPr>
            <a:r>
              <a:rPr lang="hr-HR" altLang="en-US" sz="1700" b="1">
                <a:solidFill>
                  <a:schemeClr val="tx1"/>
                </a:solidFill>
                <a:latin typeface="Comic Sans MS" panose="030F0702030302020204" pitchFamily="66" charset="0"/>
              </a:rPr>
              <a:t>UZROCI</a:t>
            </a:r>
            <a:endParaRPr lang="en-GB" altLang="en-US" sz="1700" b="1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2733" name="Line 29"/>
          <p:cNvSpPr>
            <a:spLocks noChangeShapeType="1"/>
          </p:cNvSpPr>
          <p:nvPr/>
        </p:nvSpPr>
        <p:spPr bwMode="auto">
          <a:xfrm flipV="1">
            <a:off x="3828604" y="2454549"/>
            <a:ext cx="0" cy="4208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34" name="Line 30"/>
          <p:cNvSpPr>
            <a:spLocks noChangeShapeType="1"/>
          </p:cNvSpPr>
          <p:nvPr/>
        </p:nvSpPr>
        <p:spPr bwMode="auto">
          <a:xfrm flipV="1">
            <a:off x="6268641" y="2447851"/>
            <a:ext cx="0" cy="4208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35" name="Line 31"/>
          <p:cNvSpPr>
            <a:spLocks noChangeShapeType="1"/>
          </p:cNvSpPr>
          <p:nvPr/>
        </p:nvSpPr>
        <p:spPr bwMode="auto">
          <a:xfrm flipV="1">
            <a:off x="3828604" y="3519414"/>
            <a:ext cx="0" cy="20649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36" name="Line 32"/>
          <p:cNvSpPr>
            <a:spLocks noChangeShapeType="1"/>
          </p:cNvSpPr>
          <p:nvPr/>
        </p:nvSpPr>
        <p:spPr bwMode="auto">
          <a:xfrm flipV="1">
            <a:off x="6268641" y="3519414"/>
            <a:ext cx="0" cy="20649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37" name="Line 33"/>
          <p:cNvSpPr>
            <a:spLocks noChangeShapeType="1"/>
          </p:cNvSpPr>
          <p:nvPr/>
        </p:nvSpPr>
        <p:spPr bwMode="auto">
          <a:xfrm flipV="1">
            <a:off x="4990579" y="4482703"/>
            <a:ext cx="0" cy="2779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72738" name="Line 34"/>
          <p:cNvSpPr>
            <a:spLocks noChangeShapeType="1"/>
          </p:cNvSpPr>
          <p:nvPr/>
        </p:nvSpPr>
        <p:spPr bwMode="auto">
          <a:xfrm flipV="1">
            <a:off x="4990579" y="5188148"/>
            <a:ext cx="0" cy="34379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>
              <a:defRPr/>
            </a:pPr>
            <a:endParaRPr lang="hr-HR" sz="1300"/>
          </a:p>
        </p:txBody>
      </p:sp>
      <p:sp>
        <p:nvSpPr>
          <p:cNvPr id="3" name="Rectangle 2"/>
          <p:cNvSpPr/>
          <p:nvPr/>
        </p:nvSpPr>
        <p:spPr>
          <a:xfrm>
            <a:off x="6864986" y="5363854"/>
            <a:ext cx="1607999" cy="711251"/>
          </a:xfrm>
          <a:prstGeom prst="rect">
            <a:avLst/>
          </a:prstGeom>
          <a:noFill/>
        </p:spPr>
        <p:txBody>
          <a:bodyPr wrap="none" lIns="64291" tIns="32146" rIns="64291" bIns="32146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hr-HR" sz="4200" b="1" spc="3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ヒラギノ明朝 ProN W3" charset="-128"/>
                <a:sym typeface="Palatino" pitchFamily="18" charset="0"/>
              </a:rPr>
              <a:t>Zašto?</a:t>
            </a:r>
            <a:endParaRPr lang="en-US" sz="4200" b="1" spc="3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ヒラギノ明朝 ProN W3" charset="-128"/>
              <a:sym typeface="Palatino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94565" y="1258704"/>
            <a:ext cx="3754869" cy="541974"/>
          </a:xfrm>
          <a:prstGeom prst="rect">
            <a:avLst/>
          </a:prstGeom>
          <a:noFill/>
        </p:spPr>
        <p:txBody>
          <a:bodyPr wrap="none" lIns="64291" tIns="32146" rIns="64291" bIns="32146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3100" b="1" dirty="0">
                <a:solidFill>
                  <a:srgbClr val="445B86"/>
                </a:solidFill>
                <a:sym typeface="Calibri" pitchFamily="34" charset="0"/>
              </a:rPr>
              <a:t>PROBLEMSKO STABLO</a:t>
            </a:r>
          </a:p>
        </p:txBody>
      </p:sp>
    </p:spTree>
    <p:extLst>
      <p:ext uri="{BB962C8B-B14F-4D97-AF65-F5344CB8AC3E}">
        <p14:creationId xmlns:p14="http://schemas.microsoft.com/office/powerpoint/2010/main" val="9712723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idx="1"/>
          </p:nvPr>
        </p:nvSpPr>
        <p:spPr>
          <a:xfrm>
            <a:off x="332631" y="260648"/>
            <a:ext cx="8518922" cy="1062633"/>
          </a:xfrm>
        </p:spPr>
        <p:txBody>
          <a:bodyPr>
            <a:normAutofit fontScale="92500" lnSpcReduction="20000"/>
          </a:bodyPr>
          <a:lstStyle/>
          <a:p>
            <a:pPr marL="303599" indent="0" algn="ctr">
              <a:buNone/>
              <a:defRPr/>
            </a:pPr>
            <a:r>
              <a:rPr lang="hr-HR" sz="3800" b="1" dirty="0" smtClean="0">
                <a:solidFill>
                  <a:srgbClr val="000000"/>
                </a:solidFill>
                <a:latin typeface="Helvetica"/>
                <a:cs typeface="Helvetica"/>
                <a:sym typeface="Calibri" charset="0"/>
              </a:rPr>
              <a:t>Analiza problema</a:t>
            </a:r>
          </a:p>
          <a:p>
            <a:pPr marL="303599" indent="0" algn="ctr">
              <a:buNone/>
              <a:defRPr/>
            </a:pPr>
            <a:r>
              <a:rPr lang="hr-HR" sz="3800" b="1" dirty="0" smtClean="0">
                <a:solidFill>
                  <a:srgbClr val="000000"/>
                </a:solidFill>
                <a:latin typeface="Helvetica"/>
                <a:cs typeface="Helvetica"/>
                <a:sym typeface="Calibri" charset="0"/>
              </a:rPr>
              <a:t>Primjer </a:t>
            </a:r>
            <a:r>
              <a:rPr lang="hr-HR" sz="3800" b="1" dirty="0">
                <a:solidFill>
                  <a:srgbClr val="000000"/>
                </a:solidFill>
                <a:latin typeface="Helvetica"/>
                <a:cs typeface="Helvetica"/>
                <a:sym typeface="Calibri" charset="0"/>
              </a:rPr>
              <a:t>izrade problemskog stabla</a:t>
            </a:r>
            <a:endParaRPr lang="ta-IN" sz="3800" b="1" dirty="0">
              <a:solidFill>
                <a:srgbClr val="000000"/>
              </a:solidFill>
              <a:latin typeface="Helvetica"/>
              <a:cs typeface="Helvetica"/>
              <a:sym typeface="Calibri" charset="0"/>
            </a:endParaRPr>
          </a:p>
          <a:p>
            <a:pPr>
              <a:buFont typeface="Arial" charset="0"/>
              <a:buChar char="•"/>
              <a:defRPr/>
            </a:pPr>
            <a:endParaRPr lang="hr-HR" dirty="0">
              <a:latin typeface="Helvetica"/>
              <a:cs typeface="Helvetica"/>
              <a:sym typeface="Calibri" charset="0"/>
            </a:endParaRPr>
          </a:p>
        </p:txBody>
      </p:sp>
      <p:sp>
        <p:nvSpPr>
          <p:cNvPr id="58371" name="Rectangle 5"/>
          <p:cNvSpPr txBox="1">
            <a:spLocks noChangeArrowheads="1"/>
          </p:cNvSpPr>
          <p:nvPr/>
        </p:nvSpPr>
        <p:spPr bwMode="auto">
          <a:xfrm>
            <a:off x="20092" y="1707803"/>
            <a:ext cx="9144000" cy="17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5717" tIns="35717" rIns="35717" bIns="35717" anchor="ctr"/>
          <a:lstStyle>
            <a:lvl1pPr marL="825500" indent="-3937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r>
              <a:rPr lang="hr-HR" altLang="sr-Latn-RS" sz="3400" dirty="0">
                <a:latin typeface="Helvetica" charset="0"/>
              </a:rPr>
              <a:t>Slabo razvijen turizam u Općini Vilin Vrh</a:t>
            </a:r>
          </a:p>
        </p:txBody>
      </p:sp>
    </p:spTree>
    <p:extLst>
      <p:ext uri="{BB962C8B-B14F-4D97-AF65-F5344CB8AC3E}">
        <p14:creationId xmlns:p14="http://schemas.microsoft.com/office/powerpoint/2010/main" val="358098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Text Box 2"/>
          <p:cNvSpPr txBox="1">
            <a:spLocks noChangeArrowheads="1"/>
          </p:cNvSpPr>
          <p:nvPr/>
        </p:nvSpPr>
        <p:spPr bwMode="auto">
          <a:xfrm>
            <a:off x="167432" y="1252389"/>
            <a:ext cx="2100709" cy="94208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Slabi prihodi od turizma u Općini Vilin Vrh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83" name="Text Box 3"/>
          <p:cNvSpPr txBox="1">
            <a:spLocks noChangeArrowheads="1"/>
          </p:cNvSpPr>
          <p:nvPr/>
        </p:nvSpPr>
        <p:spPr bwMode="auto">
          <a:xfrm>
            <a:off x="2395389" y="1252389"/>
            <a:ext cx="1873002" cy="6541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Visoka stopa nezaposlenosti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84" name="Text Box 4"/>
          <p:cNvSpPr txBox="1">
            <a:spLocks noChangeArrowheads="1"/>
          </p:cNvSpPr>
          <p:nvPr/>
        </p:nvSpPr>
        <p:spPr bwMode="auto">
          <a:xfrm>
            <a:off x="4470426" y="1252389"/>
            <a:ext cx="1614041" cy="93538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Postojeće atrakcije zapuštene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85" name="Text Box 5"/>
          <p:cNvSpPr txBox="1">
            <a:spLocks noChangeArrowheads="1"/>
          </p:cNvSpPr>
          <p:nvPr/>
        </p:nvSpPr>
        <p:spPr bwMode="auto">
          <a:xfrm>
            <a:off x="6394773" y="1252389"/>
            <a:ext cx="2633141" cy="93538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Turisti dolaze u susjedne općine, ali ne i u Vilin Vrh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86" name="Text Box 6"/>
          <p:cNvSpPr txBox="1">
            <a:spLocks noChangeArrowheads="1"/>
          </p:cNvSpPr>
          <p:nvPr/>
        </p:nvSpPr>
        <p:spPr bwMode="auto">
          <a:xfrm>
            <a:off x="167432" y="2365251"/>
            <a:ext cx="2447851" cy="93650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Turisti ne znaju da u Vilinom Vrhu ima išta zanimljivo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87" name="Text Box 7"/>
          <p:cNvSpPr txBox="1">
            <a:spLocks noChangeArrowheads="1"/>
          </p:cNvSpPr>
          <p:nvPr/>
        </p:nvSpPr>
        <p:spPr bwMode="auto">
          <a:xfrm>
            <a:off x="2799457" y="2213447"/>
            <a:ext cx="2376413" cy="149907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Regija nije prepoznata kao odredište u kojem ima više povezanih destinacija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88" name="Text Box 8"/>
          <p:cNvSpPr txBox="1">
            <a:spLocks noChangeArrowheads="1"/>
          </p:cNvSpPr>
          <p:nvPr/>
        </p:nvSpPr>
        <p:spPr bwMode="auto">
          <a:xfrm>
            <a:off x="5584404" y="2264792"/>
            <a:ext cx="1656457" cy="92332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Cesta do Vilinog Vrha je u lošem stanju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89" name="Text Box 9"/>
          <p:cNvSpPr txBox="1">
            <a:spLocks noChangeArrowheads="1"/>
          </p:cNvSpPr>
          <p:nvPr/>
        </p:nvSpPr>
        <p:spPr bwMode="auto">
          <a:xfrm>
            <a:off x="7457405" y="2264792"/>
            <a:ext cx="1468934" cy="121778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Na nekoliko </a:t>
            </a:r>
            <a:r>
              <a:rPr lang="ta-IN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križanja </a:t>
            </a: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nema putokaza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90" name="Text Box 10"/>
          <p:cNvSpPr txBox="1">
            <a:spLocks noChangeArrowheads="1"/>
          </p:cNvSpPr>
          <p:nvPr/>
        </p:nvSpPr>
        <p:spPr bwMode="auto">
          <a:xfrm>
            <a:off x="217662" y="3530576"/>
            <a:ext cx="2447850" cy="1477323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Obližnje jezero, rijeka i šuma su park prirode, ali uz njih nema dovoljno ugostiteljskih sadržaja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91" name="Text Box 11"/>
          <p:cNvSpPr txBox="1">
            <a:spLocks noChangeArrowheads="1"/>
          </p:cNvSpPr>
          <p:nvPr/>
        </p:nvSpPr>
        <p:spPr bwMode="auto">
          <a:xfrm>
            <a:off x="2799457" y="3834185"/>
            <a:ext cx="2379762" cy="121778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Turističke agencije nisu zainteresirane za organizaciju izleta u Vilin Vrh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92" name="Text Box 12"/>
          <p:cNvSpPr txBox="1">
            <a:spLocks noChangeArrowheads="1"/>
          </p:cNvSpPr>
          <p:nvPr/>
        </p:nvSpPr>
        <p:spPr bwMode="auto">
          <a:xfrm>
            <a:off x="5584404" y="3580805"/>
            <a:ext cx="2447850" cy="93650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Općina ima muzej ribolova, ali taj je u lošem stanju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93" name="Text Box 13"/>
          <p:cNvSpPr txBox="1">
            <a:spLocks noChangeArrowheads="1"/>
          </p:cNvSpPr>
          <p:nvPr/>
        </p:nvSpPr>
        <p:spPr bwMode="auto">
          <a:xfrm>
            <a:off x="5543104" y="4593209"/>
            <a:ext cx="3600896" cy="3693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Kad turisti dođu, nemaju što raditi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94" name="Text Box 14"/>
          <p:cNvSpPr txBox="1">
            <a:spLocks noChangeArrowheads="1"/>
          </p:cNvSpPr>
          <p:nvPr/>
        </p:nvSpPr>
        <p:spPr bwMode="auto">
          <a:xfrm>
            <a:off x="217662" y="5453807"/>
            <a:ext cx="2447850" cy="121778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Stanovništvo se bavi poljoprivredom, od koje jako malo zarađuje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95" name="Text Box 15"/>
          <p:cNvSpPr txBox="1">
            <a:spLocks noChangeArrowheads="1"/>
          </p:cNvSpPr>
          <p:nvPr/>
        </p:nvSpPr>
        <p:spPr bwMode="auto">
          <a:xfrm>
            <a:off x="2799457" y="5302002"/>
            <a:ext cx="2447851" cy="93650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Nema turističkog duha, to nije lokalna tradicija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1296" name="Text Box 16"/>
          <p:cNvSpPr txBox="1">
            <a:spLocks noChangeArrowheads="1"/>
          </p:cNvSpPr>
          <p:nvPr/>
        </p:nvSpPr>
        <p:spPr bwMode="auto">
          <a:xfrm>
            <a:off x="5584404" y="5353348"/>
            <a:ext cx="2701230" cy="93538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8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Mladi ljudi odlaze iz Vilinog Vrha nakon završene škole</a:t>
            </a:r>
            <a:endParaRPr lang="en-US" altLang="sr-Latn-RS" sz="18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0" y="188640"/>
            <a:ext cx="9144000" cy="67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3800" b="1">
                <a:solidFill>
                  <a:srgbClr val="000000"/>
                </a:solidFill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Primjer problemskog stabla </a:t>
            </a:r>
            <a:endParaRPr lang="en-GB" altLang="sr-Latn-RS" sz="3800" b="1">
              <a:solidFill>
                <a:srgbClr val="000000"/>
              </a:solidFill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60434" name="Rezervirano mjesto broja slajda 1"/>
          <p:cNvSpPr>
            <a:spLocks noGrp="1"/>
          </p:cNvSpPr>
          <p:nvPr>
            <p:ph type="sldNum" sz="quarter" idx="10"/>
          </p:nvPr>
        </p:nvSpPr>
        <p:spPr bwMode="auto">
          <a:xfrm>
            <a:off x="6553275" y="6245200"/>
            <a:ext cx="2133079" cy="47662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91" tIns="32146" rIns="64291" bIns="32146"/>
          <a:lstStyle>
            <a:lvl1pPr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522368" indent="-200911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803643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125101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1446558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1768015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089473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2410930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2732387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l">
              <a:spcBef>
                <a:spcPct val="0"/>
              </a:spcBef>
              <a:buSzTx/>
              <a:buFontTx/>
              <a:buNone/>
            </a:pPr>
            <a:fld id="{B9D1EBCA-6CF8-4046-B0D4-5A0B3F76872E}" type="slidenum">
              <a:rPr lang="hr-HR" altLang="sr-Latn-RS" sz="12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pPr algn="l">
                <a:spcBef>
                  <a:spcPct val="0"/>
                </a:spcBef>
                <a:buSzTx/>
                <a:buFontTx/>
                <a:buNone/>
              </a:pPr>
              <a:t>18</a:t>
            </a:fld>
            <a:endParaRPr lang="hr-HR" altLang="sr-Latn-RS" sz="12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73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2" grpId="0" animBg="1"/>
      <p:bldP spid="481283" grpId="0" animBg="1"/>
      <p:bldP spid="481284" grpId="0" animBg="1"/>
      <p:bldP spid="481285" grpId="0" animBg="1"/>
      <p:bldP spid="481286" grpId="0" animBg="1"/>
      <p:bldP spid="481287" grpId="0" animBg="1"/>
      <p:bldP spid="481288" grpId="0" animBg="1"/>
      <p:bldP spid="481289" grpId="0" animBg="1"/>
      <p:bldP spid="481290" grpId="0" animBg="1"/>
      <p:bldP spid="481291" grpId="0" animBg="1"/>
      <p:bldP spid="481292" grpId="0" animBg="1"/>
      <p:bldP spid="481293" grpId="0" animBg="1"/>
      <p:bldP spid="481294" grpId="0" animBg="1"/>
      <p:bldP spid="481295" grpId="0" animBg="1"/>
      <p:bldP spid="48129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Text Box 2"/>
          <p:cNvSpPr txBox="1">
            <a:spLocks noChangeArrowheads="1"/>
          </p:cNvSpPr>
          <p:nvPr/>
        </p:nvSpPr>
        <p:spPr bwMode="auto">
          <a:xfrm>
            <a:off x="3407793" y="2061642"/>
            <a:ext cx="2376413" cy="52573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solidFill>
                  <a:srgbClr val="000000"/>
                </a:solidFill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Neiskorišten turistički potencijal općine Vilin Vrh</a:t>
            </a:r>
            <a:endParaRPr lang="en-US" altLang="sr-Latn-RS" sz="1400">
              <a:solidFill>
                <a:srgbClr val="000000"/>
              </a:solidFill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31" name="Text Box 3"/>
          <p:cNvSpPr txBox="1">
            <a:spLocks noChangeArrowheads="1"/>
          </p:cNvSpPr>
          <p:nvPr/>
        </p:nvSpPr>
        <p:spPr bwMode="auto">
          <a:xfrm>
            <a:off x="3255988" y="1201043"/>
            <a:ext cx="2734717" cy="52573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Slabi prihodi lokalnog stanovništva od turizma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32" name="Text Box 4"/>
          <p:cNvSpPr txBox="1">
            <a:spLocks noChangeArrowheads="1"/>
          </p:cNvSpPr>
          <p:nvPr/>
        </p:nvSpPr>
        <p:spPr bwMode="auto">
          <a:xfrm>
            <a:off x="6242968" y="847205"/>
            <a:ext cx="2376413" cy="52461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Slabi prihodi općinskog proračuna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33" name="Text Box 5"/>
          <p:cNvSpPr txBox="1">
            <a:spLocks noChangeArrowheads="1"/>
          </p:cNvSpPr>
          <p:nvPr/>
        </p:nvSpPr>
        <p:spPr bwMode="auto">
          <a:xfrm>
            <a:off x="6301011" y="0"/>
            <a:ext cx="2376413" cy="52461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Nema novaca za ulaganja u turizam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34" name="Text Box 6"/>
          <p:cNvSpPr txBox="1">
            <a:spLocks noChangeArrowheads="1"/>
          </p:cNvSpPr>
          <p:nvPr/>
        </p:nvSpPr>
        <p:spPr bwMode="auto">
          <a:xfrm>
            <a:off x="0" y="390674"/>
            <a:ext cx="2376413" cy="52573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Visoka stopa nezaposlenosti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35" name="Text Box 7"/>
          <p:cNvSpPr txBox="1">
            <a:spLocks noChangeArrowheads="1"/>
          </p:cNvSpPr>
          <p:nvPr/>
        </p:nvSpPr>
        <p:spPr bwMode="auto">
          <a:xfrm>
            <a:off x="673076" y="1049238"/>
            <a:ext cx="2376413" cy="52573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Nema otvaranja novih radnih mjesta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36" name="Text Box 8"/>
          <p:cNvSpPr txBox="1">
            <a:spLocks noChangeArrowheads="1"/>
          </p:cNvSpPr>
          <p:nvPr/>
        </p:nvSpPr>
        <p:spPr bwMode="auto">
          <a:xfrm>
            <a:off x="0" y="3068464"/>
            <a:ext cx="2124150" cy="52573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Turisti nisu svjesni što Vilin Vrh može ponuditi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37" name="Text Box 9"/>
          <p:cNvSpPr txBox="1">
            <a:spLocks noChangeArrowheads="1"/>
          </p:cNvSpPr>
          <p:nvPr/>
        </p:nvSpPr>
        <p:spPr bwMode="auto">
          <a:xfrm>
            <a:off x="3996036" y="3068464"/>
            <a:ext cx="1655341" cy="52573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Slaba prometna povezanost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38" name="Text Box 10"/>
          <p:cNvSpPr txBox="1">
            <a:spLocks noChangeArrowheads="1"/>
          </p:cNvSpPr>
          <p:nvPr/>
        </p:nvSpPr>
        <p:spPr bwMode="auto">
          <a:xfrm>
            <a:off x="2195588" y="3068464"/>
            <a:ext cx="1655340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Regija nije prepoznata kao odredište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39" name="Text Box 11"/>
          <p:cNvSpPr txBox="1">
            <a:spLocks noChangeArrowheads="1"/>
          </p:cNvSpPr>
          <p:nvPr/>
        </p:nvSpPr>
        <p:spPr bwMode="auto">
          <a:xfrm>
            <a:off x="5796484" y="3068464"/>
            <a:ext cx="1655340" cy="52573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Atrakcije u lošem stanju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0" name="Text Box 12"/>
          <p:cNvSpPr txBox="1">
            <a:spLocks noChangeArrowheads="1"/>
          </p:cNvSpPr>
          <p:nvPr/>
        </p:nvSpPr>
        <p:spPr bwMode="auto">
          <a:xfrm>
            <a:off x="1835051" y="0"/>
            <a:ext cx="2376413" cy="30919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Depopulacija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1" name="Text Box 13"/>
          <p:cNvSpPr txBox="1">
            <a:spLocks noChangeArrowheads="1"/>
          </p:cNvSpPr>
          <p:nvPr/>
        </p:nvSpPr>
        <p:spPr bwMode="auto">
          <a:xfrm>
            <a:off x="7595816" y="3068465"/>
            <a:ext cx="1332756" cy="95770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Nema turističkih sadržaja uz atrakcije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2" name="Text Box 14"/>
          <p:cNvSpPr txBox="1">
            <a:spLocks noChangeArrowheads="1"/>
          </p:cNvSpPr>
          <p:nvPr/>
        </p:nvSpPr>
        <p:spPr bwMode="auto">
          <a:xfrm>
            <a:off x="0" y="4582046"/>
            <a:ext cx="1187648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Nema promocije u medijima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3" name="Text Box 15"/>
          <p:cNvSpPr txBox="1">
            <a:spLocks noChangeArrowheads="1"/>
          </p:cNvSpPr>
          <p:nvPr/>
        </p:nvSpPr>
        <p:spPr bwMode="auto">
          <a:xfrm>
            <a:off x="1259086" y="4582046"/>
            <a:ext cx="1187648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Nema interesa agencija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4" name="Text Box 16"/>
          <p:cNvSpPr txBox="1">
            <a:spLocks noChangeArrowheads="1"/>
          </p:cNvSpPr>
          <p:nvPr/>
        </p:nvSpPr>
        <p:spPr bwMode="auto">
          <a:xfrm>
            <a:off x="3711402" y="5707187"/>
            <a:ext cx="1187648" cy="52573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Cesta u lošem stanju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5" name="Text Box 17"/>
          <p:cNvSpPr txBox="1">
            <a:spLocks noChangeArrowheads="1"/>
          </p:cNvSpPr>
          <p:nvPr/>
        </p:nvSpPr>
        <p:spPr bwMode="auto">
          <a:xfrm>
            <a:off x="4932537" y="5876851"/>
            <a:ext cx="1187648" cy="52573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Nema putokaza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6" name="Text Box 18"/>
          <p:cNvSpPr txBox="1">
            <a:spLocks noChangeArrowheads="1"/>
          </p:cNvSpPr>
          <p:nvPr/>
        </p:nvSpPr>
        <p:spPr bwMode="auto">
          <a:xfrm>
            <a:off x="2556123" y="4582046"/>
            <a:ext cx="1187648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Nema koordinirane promocije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7" name="Text Box 19"/>
          <p:cNvSpPr txBox="1">
            <a:spLocks noChangeArrowheads="1"/>
          </p:cNvSpPr>
          <p:nvPr/>
        </p:nvSpPr>
        <p:spPr bwMode="auto">
          <a:xfrm>
            <a:off x="4858867" y="4436939"/>
            <a:ext cx="1187648" cy="52573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Muzej prokišnjava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8" name="Text Box 20"/>
          <p:cNvSpPr txBox="1">
            <a:spLocks noChangeArrowheads="1"/>
          </p:cNvSpPr>
          <p:nvPr/>
        </p:nvSpPr>
        <p:spPr bwMode="auto">
          <a:xfrm>
            <a:off x="6091164" y="4441404"/>
            <a:ext cx="1366242" cy="52573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Staze u parku zapuštene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49" name="Text Box 21"/>
          <p:cNvSpPr txBox="1">
            <a:spLocks noChangeArrowheads="1"/>
          </p:cNvSpPr>
          <p:nvPr/>
        </p:nvSpPr>
        <p:spPr bwMode="auto">
          <a:xfrm>
            <a:off x="7451824" y="4797475"/>
            <a:ext cx="792510" cy="117425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Nema poduzentičkog duha u turzmu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50" name="Text Box 22"/>
          <p:cNvSpPr txBox="1">
            <a:spLocks noChangeArrowheads="1"/>
          </p:cNvSpPr>
          <p:nvPr/>
        </p:nvSpPr>
        <p:spPr bwMode="auto">
          <a:xfrm>
            <a:off x="8351490" y="4800824"/>
            <a:ext cx="792510" cy="95770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Nema poduzetničkih znanja</a:t>
            </a:r>
            <a:endParaRPr lang="en-US" altLang="sr-Latn-RS" sz="14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483351" name="Line 23"/>
          <p:cNvSpPr>
            <a:spLocks noChangeShapeType="1"/>
          </p:cNvSpPr>
          <p:nvPr/>
        </p:nvSpPr>
        <p:spPr bwMode="auto">
          <a:xfrm flipV="1">
            <a:off x="251148" y="4076403"/>
            <a:ext cx="289098" cy="4319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52" name="Line 24"/>
          <p:cNvSpPr>
            <a:spLocks noChangeShapeType="1"/>
          </p:cNvSpPr>
          <p:nvPr/>
        </p:nvSpPr>
        <p:spPr bwMode="auto">
          <a:xfrm flipH="1" flipV="1">
            <a:off x="1548185" y="4076403"/>
            <a:ext cx="215428" cy="3605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53" name="Line 25"/>
          <p:cNvSpPr>
            <a:spLocks noChangeShapeType="1"/>
          </p:cNvSpPr>
          <p:nvPr/>
        </p:nvSpPr>
        <p:spPr bwMode="auto">
          <a:xfrm flipV="1">
            <a:off x="3059535" y="4076403"/>
            <a:ext cx="0" cy="3605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54" name="Line 26"/>
          <p:cNvSpPr>
            <a:spLocks noChangeShapeType="1"/>
          </p:cNvSpPr>
          <p:nvPr/>
        </p:nvSpPr>
        <p:spPr bwMode="auto">
          <a:xfrm flipV="1">
            <a:off x="3996036" y="4004965"/>
            <a:ext cx="360536" cy="16564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55" name="Line 27"/>
          <p:cNvSpPr>
            <a:spLocks noChangeShapeType="1"/>
          </p:cNvSpPr>
          <p:nvPr/>
        </p:nvSpPr>
        <p:spPr bwMode="auto">
          <a:xfrm flipH="1" flipV="1">
            <a:off x="4470426" y="4087564"/>
            <a:ext cx="721072" cy="17278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56" name="Line 28"/>
          <p:cNvSpPr>
            <a:spLocks noChangeShapeType="1"/>
          </p:cNvSpPr>
          <p:nvPr/>
        </p:nvSpPr>
        <p:spPr bwMode="auto">
          <a:xfrm flipV="1">
            <a:off x="5725047" y="3715867"/>
            <a:ext cx="502295" cy="6496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57" name="Line 29"/>
          <p:cNvSpPr>
            <a:spLocks noChangeShapeType="1"/>
          </p:cNvSpPr>
          <p:nvPr/>
        </p:nvSpPr>
        <p:spPr bwMode="auto">
          <a:xfrm flipH="1" flipV="1">
            <a:off x="6587877" y="3715866"/>
            <a:ext cx="262310" cy="6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58" name="Line 30"/>
          <p:cNvSpPr>
            <a:spLocks noChangeShapeType="1"/>
          </p:cNvSpPr>
          <p:nvPr/>
        </p:nvSpPr>
        <p:spPr bwMode="auto">
          <a:xfrm flipV="1">
            <a:off x="7884914" y="4582046"/>
            <a:ext cx="21654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59" name="Line 31"/>
          <p:cNvSpPr>
            <a:spLocks noChangeShapeType="1"/>
          </p:cNvSpPr>
          <p:nvPr/>
        </p:nvSpPr>
        <p:spPr bwMode="auto">
          <a:xfrm flipH="1" flipV="1">
            <a:off x="8603754" y="4582046"/>
            <a:ext cx="21654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0" name="Line 32"/>
          <p:cNvSpPr>
            <a:spLocks noChangeShapeType="1"/>
          </p:cNvSpPr>
          <p:nvPr/>
        </p:nvSpPr>
        <p:spPr bwMode="auto">
          <a:xfrm flipV="1">
            <a:off x="1619622" y="2421062"/>
            <a:ext cx="1585020" cy="5759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1" name="Line 33"/>
          <p:cNvSpPr>
            <a:spLocks noChangeShapeType="1"/>
          </p:cNvSpPr>
          <p:nvPr/>
        </p:nvSpPr>
        <p:spPr bwMode="auto">
          <a:xfrm flipV="1">
            <a:off x="2988098" y="2565053"/>
            <a:ext cx="287982" cy="4319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2" name="Line 34"/>
          <p:cNvSpPr>
            <a:spLocks noChangeShapeType="1"/>
          </p:cNvSpPr>
          <p:nvPr/>
        </p:nvSpPr>
        <p:spPr bwMode="auto">
          <a:xfrm flipV="1">
            <a:off x="4521771" y="1758033"/>
            <a:ext cx="0" cy="2879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3" name="Line 35"/>
          <p:cNvSpPr>
            <a:spLocks noChangeShapeType="1"/>
          </p:cNvSpPr>
          <p:nvPr/>
        </p:nvSpPr>
        <p:spPr bwMode="auto">
          <a:xfrm flipH="1" flipV="1">
            <a:off x="5796484" y="2707928"/>
            <a:ext cx="359420" cy="2176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4" name="Line 36"/>
          <p:cNvSpPr>
            <a:spLocks noChangeShapeType="1"/>
          </p:cNvSpPr>
          <p:nvPr/>
        </p:nvSpPr>
        <p:spPr bwMode="auto">
          <a:xfrm flipH="1" flipV="1">
            <a:off x="5796484" y="2492499"/>
            <a:ext cx="2447850" cy="4330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5" name="Line 37"/>
          <p:cNvSpPr>
            <a:spLocks noChangeShapeType="1"/>
          </p:cNvSpPr>
          <p:nvPr/>
        </p:nvSpPr>
        <p:spPr bwMode="auto">
          <a:xfrm flipV="1">
            <a:off x="5147965" y="2853035"/>
            <a:ext cx="0" cy="2868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6" name="Line 38"/>
          <p:cNvSpPr>
            <a:spLocks noChangeShapeType="1"/>
          </p:cNvSpPr>
          <p:nvPr/>
        </p:nvSpPr>
        <p:spPr bwMode="auto">
          <a:xfrm flipH="1" flipV="1">
            <a:off x="2842990" y="1125141"/>
            <a:ext cx="216545" cy="3605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7" name="Line 39"/>
          <p:cNvSpPr>
            <a:spLocks noChangeShapeType="1"/>
          </p:cNvSpPr>
          <p:nvPr/>
        </p:nvSpPr>
        <p:spPr bwMode="auto">
          <a:xfrm flipV="1">
            <a:off x="1686595" y="897433"/>
            <a:ext cx="0" cy="2868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8" name="Line 40"/>
          <p:cNvSpPr>
            <a:spLocks noChangeShapeType="1"/>
          </p:cNvSpPr>
          <p:nvPr/>
        </p:nvSpPr>
        <p:spPr bwMode="auto">
          <a:xfrm flipV="1">
            <a:off x="2268141" y="188641"/>
            <a:ext cx="0" cy="2879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69" name="Line 41"/>
          <p:cNvSpPr>
            <a:spLocks noChangeShapeType="1"/>
          </p:cNvSpPr>
          <p:nvPr/>
        </p:nvSpPr>
        <p:spPr bwMode="auto">
          <a:xfrm flipH="1" flipV="1">
            <a:off x="3850928" y="405185"/>
            <a:ext cx="145107" cy="5045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70" name="Line 42"/>
          <p:cNvSpPr>
            <a:spLocks noChangeShapeType="1"/>
          </p:cNvSpPr>
          <p:nvPr/>
        </p:nvSpPr>
        <p:spPr bwMode="auto">
          <a:xfrm flipV="1">
            <a:off x="5685979" y="745629"/>
            <a:ext cx="556990" cy="4051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483371" name="Line 43"/>
          <p:cNvSpPr>
            <a:spLocks noChangeShapeType="1"/>
          </p:cNvSpPr>
          <p:nvPr/>
        </p:nvSpPr>
        <p:spPr bwMode="auto">
          <a:xfrm flipH="1" flipV="1">
            <a:off x="7407176" y="593824"/>
            <a:ext cx="50230" cy="3036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62508" name="Rezervirano mjesto broja slajda 1"/>
          <p:cNvSpPr>
            <a:spLocks noGrp="1"/>
          </p:cNvSpPr>
          <p:nvPr>
            <p:ph type="sldNum" sz="quarter" idx="10"/>
          </p:nvPr>
        </p:nvSpPr>
        <p:spPr bwMode="auto">
          <a:xfrm>
            <a:off x="6553275" y="6245200"/>
            <a:ext cx="2133079" cy="47662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91" tIns="32146" rIns="64291" bIns="32146"/>
          <a:lstStyle>
            <a:lvl1pPr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522368" indent="-200911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803643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125101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1446558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1768015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089473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2410930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2732387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l">
              <a:spcBef>
                <a:spcPct val="0"/>
              </a:spcBef>
              <a:buSzTx/>
              <a:buFontTx/>
              <a:buNone/>
            </a:pPr>
            <a:fld id="{575C4FF5-58DF-4A00-9FA7-85EE82358015}" type="slidenum">
              <a:rPr lang="hr-HR" altLang="sr-Latn-RS" sz="11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pPr algn="l">
                <a:spcBef>
                  <a:spcPct val="0"/>
                </a:spcBef>
                <a:buSzTx/>
                <a:buFontTx/>
                <a:buNone/>
              </a:pPr>
              <a:t>19</a:t>
            </a:fld>
            <a:endParaRPr lang="hr-HR" altLang="sr-Latn-RS" sz="11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62509" name="Text Box 44"/>
          <p:cNvSpPr txBox="1">
            <a:spLocks noChangeArrowheads="1"/>
          </p:cNvSpPr>
          <p:nvPr/>
        </p:nvSpPr>
        <p:spPr bwMode="auto">
          <a:xfrm>
            <a:off x="4211464" y="390674"/>
            <a:ext cx="2232422" cy="59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sr-Latn-RS" sz="3200" b="1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Primjer</a:t>
            </a:r>
            <a:r>
              <a:rPr lang="hr-HR" altLang="sr-Latn-RS" sz="32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 </a:t>
            </a:r>
            <a:endParaRPr lang="en-GB" altLang="sr-Latn-RS" sz="32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53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30" grpId="0" animBg="1"/>
      <p:bldP spid="483331" grpId="0" animBg="1"/>
      <p:bldP spid="483332" grpId="0" animBg="1"/>
      <p:bldP spid="483333" grpId="0" animBg="1"/>
      <p:bldP spid="483334" grpId="0" animBg="1"/>
      <p:bldP spid="483335" grpId="0" animBg="1"/>
      <p:bldP spid="483336" grpId="0" animBg="1"/>
      <p:bldP spid="483337" grpId="0" animBg="1"/>
      <p:bldP spid="483338" grpId="0" animBg="1"/>
      <p:bldP spid="483339" grpId="0" animBg="1"/>
      <p:bldP spid="483340" grpId="0" animBg="1"/>
      <p:bldP spid="483341" grpId="0" animBg="1"/>
      <p:bldP spid="483342" grpId="0" animBg="1"/>
      <p:bldP spid="483345" grpId="0" animBg="1"/>
      <p:bldP spid="483347" grpId="0" animBg="1"/>
      <p:bldP spid="483348" grpId="0" animBg="1"/>
      <p:bldP spid="483349" grpId="0" animBg="1"/>
      <p:bldP spid="483350" grpId="0" animBg="1"/>
      <p:bldP spid="483351" grpId="0" animBg="1"/>
      <p:bldP spid="483352" grpId="0" animBg="1"/>
      <p:bldP spid="483353" grpId="0" animBg="1"/>
      <p:bldP spid="483354" grpId="0" animBg="1"/>
      <p:bldP spid="483355" grpId="0" animBg="1"/>
      <p:bldP spid="483356" grpId="0" animBg="1"/>
      <p:bldP spid="483357" grpId="0" animBg="1"/>
      <p:bldP spid="483358" grpId="0" animBg="1"/>
      <p:bldP spid="483359" grpId="0" animBg="1"/>
      <p:bldP spid="483360" grpId="0" animBg="1"/>
      <p:bldP spid="483361" grpId="0" animBg="1"/>
      <p:bldP spid="483362" grpId="0" animBg="1"/>
      <p:bldP spid="483363" grpId="0" animBg="1"/>
      <p:bldP spid="483364" grpId="0" animBg="1"/>
      <p:bldP spid="483365" grpId="0" animBg="1"/>
      <p:bldP spid="483366" grpId="0" animBg="1"/>
      <p:bldP spid="483367" grpId="0" animBg="1"/>
      <p:bldP spid="483368" grpId="0" animBg="1"/>
      <p:bldP spid="483369" grpId="0" animBg="1"/>
      <p:bldP spid="483370" grpId="0" animBg="1"/>
      <p:bldP spid="4833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je projekt?</a:t>
            </a:r>
            <a:endParaRPr lang="hr-HR" dirty="0"/>
          </a:p>
        </p:txBody>
      </p:sp>
      <p:sp>
        <p:nvSpPr>
          <p:cNvPr id="4" name="Isosceles Triangle 3"/>
          <p:cNvSpPr/>
          <p:nvPr/>
        </p:nvSpPr>
        <p:spPr>
          <a:xfrm>
            <a:off x="2267744" y="1959372"/>
            <a:ext cx="4536504" cy="31978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5796136" y="2669391"/>
            <a:ext cx="3060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Cilj, </a:t>
            </a:r>
          </a:p>
          <a:p>
            <a:r>
              <a:rPr lang="hr-HR" sz="2400" dirty="0" smtClean="0"/>
              <a:t>Pozitivna promjena</a:t>
            </a:r>
            <a:endParaRPr lang="hr-H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187624" y="2665695"/>
            <a:ext cx="3060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Unaprijed zadani resursi</a:t>
            </a:r>
            <a:endParaRPr lang="hr-H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517425" y="5288508"/>
            <a:ext cx="3965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Definirano vrijeme provedbe</a:t>
            </a:r>
            <a:endParaRPr lang="hr-H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447864" y="3508400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Skup aktivnosti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43454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92447" y="175245"/>
            <a:ext cx="8518922" cy="955477"/>
          </a:xfrm>
        </p:spPr>
        <p:txBody>
          <a:bodyPr/>
          <a:lstStyle/>
          <a:p>
            <a:r>
              <a:rPr lang="hr-HR" altLang="sr-Latn-RS" sz="3800" b="1">
                <a:latin typeface="Helvetica" charset="0"/>
              </a:rPr>
              <a:t>Analiza ciljeva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47204"/>
            <a:ext cx="9144000" cy="3301876"/>
          </a:xfrm>
        </p:spPr>
        <p:txBody>
          <a:bodyPr/>
          <a:lstStyle/>
          <a:p>
            <a:pPr marL="303599" indent="0">
              <a:buNone/>
            </a:pPr>
            <a:r>
              <a:rPr lang="hr-HR" altLang="sr-Latn-RS" sz="2500" b="1" dirty="0">
                <a:solidFill>
                  <a:srgbClr val="C00000"/>
                </a:solidFill>
                <a:latin typeface="Helvetica" charset="0"/>
              </a:rPr>
              <a:t>Svrha:</a:t>
            </a:r>
          </a:p>
          <a:p>
            <a:pPr lvl="1">
              <a:buFont typeface="Wingdings" pitchFamily="2" charset="2"/>
              <a:buChar char="Ø"/>
            </a:pPr>
            <a:r>
              <a:rPr lang="hr-HR" altLang="sr-Latn-RS" sz="2500" dirty="0">
                <a:latin typeface="Helvetica" charset="0"/>
              </a:rPr>
              <a:t> Opisati buduću pozitivnu situaciju</a:t>
            </a:r>
          </a:p>
          <a:p>
            <a:pPr lvl="1">
              <a:buFont typeface="Wingdings" pitchFamily="2" charset="2"/>
              <a:buChar char="Ø"/>
            </a:pPr>
            <a:r>
              <a:rPr lang="hr-HR" altLang="sr-Latn-RS" sz="2500" dirty="0">
                <a:latin typeface="Helvetica" charset="0"/>
              </a:rPr>
              <a:t> Definirati hijerarhiju ciljeva</a:t>
            </a:r>
          </a:p>
          <a:p>
            <a:pPr lvl="1">
              <a:buFont typeface="Wingdings" pitchFamily="2" charset="2"/>
              <a:buChar char="Ø"/>
            </a:pPr>
            <a:r>
              <a:rPr lang="hr-HR" altLang="sr-Latn-RS" sz="2500" dirty="0">
                <a:latin typeface="Helvetica" charset="0"/>
              </a:rPr>
              <a:t> Grafički prikazati odnos sredstava i ciljeva</a:t>
            </a:r>
          </a:p>
          <a:p>
            <a:pPr marL="303599" indent="0"/>
            <a:r>
              <a:rPr lang="hr-HR" altLang="sr-Latn-RS" sz="2500" dirty="0">
                <a:latin typeface="Helvetica" charset="0"/>
              </a:rPr>
              <a:t> </a:t>
            </a:r>
            <a:r>
              <a:rPr lang="hr-HR" altLang="sr-Latn-RS" sz="2500" b="1" dirty="0">
                <a:latin typeface="Helvetica" charset="0"/>
              </a:rPr>
              <a:t>Negativna situacija iz problemskog stabla preoblikuje </a:t>
            </a:r>
            <a:br>
              <a:rPr lang="hr-HR" altLang="sr-Latn-RS" sz="2500" b="1" dirty="0">
                <a:latin typeface="Helvetica" charset="0"/>
              </a:rPr>
            </a:br>
            <a:r>
              <a:rPr lang="hr-HR" altLang="sr-Latn-RS" sz="2500" b="1" dirty="0">
                <a:latin typeface="Helvetica" charset="0"/>
              </a:rPr>
              <a:t>  se u rješenja, </a:t>
            </a:r>
            <a:r>
              <a:rPr lang="hr-HR" altLang="sr-Latn-RS" sz="2500" b="1" dirty="0" err="1">
                <a:latin typeface="Helvetica" charset="0"/>
              </a:rPr>
              <a:t>npr</a:t>
            </a:r>
            <a:r>
              <a:rPr lang="hr-HR" altLang="sr-Latn-RS" sz="2500" b="1" dirty="0">
                <a:latin typeface="Helvetica" charset="0"/>
              </a:rPr>
              <a:t>:</a:t>
            </a:r>
          </a:p>
          <a:p>
            <a:pPr marL="303599" indent="0">
              <a:buNone/>
            </a:pPr>
            <a:endParaRPr lang="hr-HR" altLang="sr-Latn-RS" dirty="0" smtClean="0">
              <a:latin typeface="Calibri" pitchFamily="34" charset="0"/>
            </a:endParaRPr>
          </a:p>
          <a:p>
            <a:pPr lvl="4"/>
            <a:endParaRPr lang="hr-HR" altLang="sr-Latn-RS" dirty="0" smtClean="0">
              <a:latin typeface="Calibri" pitchFamily="34" charset="0"/>
            </a:endParaRP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875109" y="4714876"/>
            <a:ext cx="3088555" cy="83380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/>
            <a:r>
              <a:rPr lang="hr-HR" altLang="sr-Latn-RS" sz="2800" b="1" dirty="0">
                <a:solidFill>
                  <a:schemeClr val="accent2"/>
                </a:solidFill>
                <a:latin typeface="Helvetica" charset="0"/>
                <a:ea typeface="ヒラギノ明朝 ProN W3"/>
                <a:cs typeface="Helvetica" charset="0"/>
              </a:rPr>
              <a:t>Kvaliteta vode u </a:t>
            </a:r>
          </a:p>
          <a:p>
            <a:pPr algn="ctr"/>
            <a:r>
              <a:rPr lang="hr-HR" altLang="sr-Latn-RS" sz="2800" b="1" dirty="0">
                <a:solidFill>
                  <a:schemeClr val="accent2"/>
                </a:solidFill>
                <a:latin typeface="Helvetica" charset="0"/>
                <a:ea typeface="ヒラギノ明朝 ProN W3"/>
                <a:cs typeface="Helvetica" charset="0"/>
              </a:rPr>
              <a:t>rijeci opada</a:t>
            </a:r>
            <a:endParaRPr lang="en-US" altLang="sr-Latn-RS" sz="2800" b="1" dirty="0">
              <a:solidFill>
                <a:schemeClr val="accent2"/>
              </a:solidFill>
              <a:latin typeface="Helvetica" charset="0"/>
              <a:ea typeface="ヒラギノ明朝 ProN W3"/>
              <a:cs typeface="Helvetica" charset="0"/>
            </a:endParaRP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1279177" y="4092030"/>
            <a:ext cx="1977926" cy="526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2800" b="1">
                <a:solidFill>
                  <a:srgbClr val="5F7BAE"/>
                </a:solidFill>
                <a:latin typeface="Helvetica" charset="0"/>
                <a:ea typeface="ヒラギノ明朝 ProN W3"/>
                <a:cs typeface="ヒラギノ明朝 ProN W3"/>
                <a:sym typeface="Palatino" charset="0"/>
              </a:rPr>
              <a:t>PROBLEM</a:t>
            </a:r>
            <a:endParaRPr lang="en-US" altLang="sr-Latn-RS" sz="2800" b="1">
              <a:solidFill>
                <a:srgbClr val="5F7BAE"/>
              </a:solidFill>
              <a:latin typeface="Helvetica" charset="0"/>
              <a:ea typeface="ヒラギノ明朝 ProN W3"/>
              <a:cs typeface="ヒラギノ明朝 ProN W3"/>
              <a:sym typeface="Palatino" charset="0"/>
            </a:endParaRPr>
          </a:p>
        </p:txBody>
      </p:sp>
      <p:sp>
        <p:nvSpPr>
          <p:cNvPr id="73734" name="Line 6"/>
          <p:cNvSpPr>
            <a:spLocks noChangeShapeType="1"/>
          </p:cNvSpPr>
          <p:nvPr/>
        </p:nvSpPr>
        <p:spPr bwMode="auto">
          <a:xfrm>
            <a:off x="3658939" y="4348759"/>
            <a:ext cx="201699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hr-HR"/>
          </a:p>
        </p:txBody>
      </p:sp>
      <p:sp>
        <p:nvSpPr>
          <p:cNvPr id="73735" name="Line 7"/>
          <p:cNvSpPr>
            <a:spLocks noChangeShapeType="1"/>
          </p:cNvSpPr>
          <p:nvPr/>
        </p:nvSpPr>
        <p:spPr bwMode="auto">
          <a:xfrm flipV="1">
            <a:off x="4046264" y="5131222"/>
            <a:ext cx="747861" cy="111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hr-HR"/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4876725" y="4694784"/>
            <a:ext cx="3645545" cy="83380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hr-HR" altLang="sr-Latn-RS" sz="2800" b="1" dirty="0">
                <a:solidFill>
                  <a:schemeClr val="accent2"/>
                </a:solidFill>
                <a:latin typeface="Helvetica" charset="0"/>
                <a:ea typeface="ヒラギノ明朝 ProN W3"/>
                <a:cs typeface="ヒラギノ明朝 ProN W3"/>
                <a:sym typeface="Palatino" charset="0"/>
              </a:rPr>
              <a:t>Poboljšana kvaliteta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hr-HR" altLang="sr-Latn-RS" sz="2800" b="1" dirty="0">
                <a:solidFill>
                  <a:schemeClr val="accent2"/>
                </a:solidFill>
                <a:latin typeface="Helvetica" charset="0"/>
                <a:ea typeface="ヒラギノ明朝 ProN W3"/>
                <a:cs typeface="ヒラギノ明朝 ProN W3"/>
                <a:sym typeface="Palatino" charset="0"/>
              </a:rPr>
              <a:t> vode u rijeci</a:t>
            </a:r>
            <a:endParaRPr lang="en-US" altLang="sr-Latn-RS" sz="2800" b="1" dirty="0">
              <a:solidFill>
                <a:schemeClr val="accent2"/>
              </a:solidFill>
              <a:latin typeface="Helvetica" charset="0"/>
              <a:ea typeface="ヒラギノ明朝 ProN W3"/>
              <a:cs typeface="ヒラギノ明朝 ProN W3"/>
              <a:sym typeface="Palatino" charset="0"/>
            </a:endParaRP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5431482" y="4078636"/>
            <a:ext cx="2168798" cy="54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2800" b="1">
                <a:solidFill>
                  <a:srgbClr val="5F7BAE"/>
                </a:solidFill>
                <a:latin typeface="Helvetica" charset="0"/>
                <a:ea typeface="ヒラギノ明朝 ProN W3"/>
                <a:cs typeface="ヒラギノ明朝 ProN W3"/>
                <a:sym typeface="Palatino" charset="0"/>
              </a:rPr>
              <a:t>CILJ</a:t>
            </a:r>
            <a:endParaRPr lang="en-US" altLang="sr-Latn-RS" sz="2800" b="1">
              <a:solidFill>
                <a:srgbClr val="5F7BAE"/>
              </a:solidFill>
              <a:latin typeface="Helvetica" charset="0"/>
              <a:ea typeface="ヒラギノ明朝 ProN W3"/>
              <a:cs typeface="ヒラギノ明朝 ProN W3"/>
              <a:sym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07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3800" b="1">
                <a:latin typeface="Helvetica" charset="0"/>
              </a:rPr>
              <a:t>Koraci u analizi ciljeva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432" y="1252389"/>
            <a:ext cx="8976568" cy="5366742"/>
          </a:xfrm>
        </p:spPr>
        <p:txBody>
          <a:bodyPr/>
          <a:lstStyle/>
          <a:p>
            <a:pPr marL="609430" indent="-609430">
              <a:lnSpc>
                <a:spcPct val="90000"/>
              </a:lnSpc>
              <a:buFontTx/>
              <a:buAutoNum type="arabicPeriod"/>
            </a:pPr>
            <a:r>
              <a:rPr lang="hr-HR" altLang="sr-Latn-RS" sz="2400">
                <a:latin typeface="Helvetica" charset="0"/>
              </a:rPr>
              <a:t>Preformulirati negativnu situaciju u problemskoj analizi u pozitivna rješenja koja su:</a:t>
            </a:r>
          </a:p>
          <a:p>
            <a:pPr marL="990044" lvl="1" indent="-361639">
              <a:lnSpc>
                <a:spcPct val="90000"/>
              </a:lnSpc>
              <a:buFont typeface="Wingdings" pitchFamily="2" charset="2"/>
              <a:buChar char="Ø"/>
            </a:pPr>
            <a:r>
              <a:rPr lang="hr-HR" altLang="sr-Latn-RS" sz="2000" i="1">
                <a:latin typeface="Helvetica" charset="0"/>
              </a:rPr>
              <a:t>Poželjna</a:t>
            </a:r>
          </a:p>
          <a:p>
            <a:pPr marL="990044" lvl="1" indent="-361639">
              <a:lnSpc>
                <a:spcPct val="90000"/>
              </a:lnSpc>
              <a:buFont typeface="Wingdings" pitchFamily="2" charset="2"/>
              <a:buChar char="Ø"/>
            </a:pPr>
            <a:r>
              <a:rPr lang="hr-HR" altLang="sr-Latn-RS" sz="2000" i="1">
                <a:latin typeface="Helvetica" charset="0"/>
              </a:rPr>
              <a:t>Realno ostvariva</a:t>
            </a: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r>
              <a:rPr lang="hr-HR" altLang="sr-Latn-RS" sz="2400">
                <a:latin typeface="Helvetica" charset="0"/>
              </a:rPr>
              <a:t>Provjeriti je li odnos sredstava i ciljeva logičan (proizlazi iz uzročno-posljedične logike problema)</a:t>
            </a:r>
          </a:p>
          <a:p>
            <a:pPr marL="609430" indent="-609430">
              <a:lnSpc>
                <a:spcPct val="90000"/>
              </a:lnSpc>
              <a:buFontTx/>
              <a:buAutoNum type="arabicPeriod"/>
            </a:pPr>
            <a:r>
              <a:rPr lang="hr-HR" altLang="sr-Latn-RS" sz="2400">
                <a:latin typeface="Helvetica" charset="0"/>
              </a:rPr>
              <a:t>Ako je potrebno:</a:t>
            </a:r>
          </a:p>
          <a:p>
            <a:pPr marL="990044" lvl="1" indent="-361639">
              <a:lnSpc>
                <a:spcPct val="90000"/>
              </a:lnSpc>
              <a:buFont typeface="Wingdings" pitchFamily="2" charset="2"/>
              <a:buChar char="Ø"/>
            </a:pPr>
            <a:r>
              <a:rPr lang="hr-HR" altLang="sr-Latn-RS" sz="2000" i="1">
                <a:latin typeface="Helvetica" charset="0"/>
              </a:rPr>
              <a:t>Revidirati formulacije</a:t>
            </a:r>
          </a:p>
          <a:p>
            <a:pPr marL="990044" lvl="1" indent="-361639">
              <a:lnSpc>
                <a:spcPct val="90000"/>
              </a:lnSpc>
              <a:buFont typeface="Wingdings" pitchFamily="2" charset="2"/>
              <a:buChar char="Ø"/>
            </a:pPr>
            <a:r>
              <a:rPr lang="hr-HR" altLang="sr-Latn-RS" sz="2000" i="1">
                <a:latin typeface="Helvetica" charset="0"/>
              </a:rPr>
              <a:t>Dodati nove ciljeve ako se čini da nedostaju u hijerarhiji kako bi se ostvarili viši ciljevi</a:t>
            </a:r>
          </a:p>
          <a:p>
            <a:pPr marL="990044" lvl="1" indent="-361639">
              <a:lnSpc>
                <a:spcPct val="90000"/>
              </a:lnSpc>
              <a:buFont typeface="Wingdings" pitchFamily="2" charset="2"/>
              <a:buChar char="Ø"/>
            </a:pPr>
            <a:r>
              <a:rPr lang="hr-HR" altLang="sr-Latn-RS" sz="2000" i="1">
                <a:latin typeface="Helvetica" charset="0"/>
              </a:rPr>
              <a:t>Eliminirati ciljeve koji se čine nepotrebni ili neprikladni</a:t>
            </a:r>
          </a:p>
        </p:txBody>
      </p:sp>
    </p:spTree>
    <p:extLst>
      <p:ext uri="{BB962C8B-B14F-4D97-AF65-F5344CB8AC3E}">
        <p14:creationId xmlns:p14="http://schemas.microsoft.com/office/powerpoint/2010/main" val="367417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3306217" y="2061642"/>
            <a:ext cx="2376413" cy="74228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solidFill>
                  <a:srgbClr val="F5F3F0"/>
                </a:solidFill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Unaprijediti korištenje turističkog potencijala općine</a:t>
            </a:r>
            <a:r>
              <a:rPr lang="ta-IN" altLang="sr-Latn-RS" sz="1400">
                <a:solidFill>
                  <a:srgbClr val="F5F3F0"/>
                </a:solidFill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 V</a:t>
            </a:r>
            <a:r>
              <a:rPr lang="hr-HR" altLang="sr-Latn-RS" sz="1400">
                <a:solidFill>
                  <a:srgbClr val="F5F3F0"/>
                </a:solidFill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lilin Vrh</a:t>
            </a:r>
            <a:endParaRPr lang="en-US" altLang="sr-Latn-RS" sz="1400">
              <a:solidFill>
                <a:srgbClr val="F5F3F0"/>
              </a:solidFill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3168923" y="1039193"/>
            <a:ext cx="2376413" cy="52461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Povećati prihode lokalnog stanovništva od turizma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5982891" y="849437"/>
            <a:ext cx="2376413" cy="52461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Poboljšati prihode lokalnog proračuna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6120185" y="56928"/>
            <a:ext cx="2376413" cy="52461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Omogućiti daljnja ulaganja u turizam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116086" y="260077"/>
            <a:ext cx="2260328" cy="52573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Doprinijeti smanjenju stope nezaposlenosti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322586" y="975569"/>
            <a:ext cx="2377529" cy="52461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Potaknuti otvaranje novih radnih mjesta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116086" y="3068464"/>
            <a:ext cx="2008064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Informirati turiste o zanimljivostima i ponudi u VV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3996036" y="3068464"/>
            <a:ext cx="1655341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Poboljšati prometnu povezanost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2231306" y="3068465"/>
            <a:ext cx="1655340" cy="95770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Razviti brend regije kao cjelovitog odredišta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5796484" y="3068464"/>
            <a:ext cx="1655340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Unaprijediti infrastrukturu turist. atrakcija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2507010" y="70322"/>
            <a:ext cx="1461120" cy="52461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Zaustaviti trend depopulacije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7" name="Text Box 13"/>
          <p:cNvSpPr txBox="1">
            <a:spLocks noChangeArrowheads="1"/>
          </p:cNvSpPr>
          <p:nvPr/>
        </p:nvSpPr>
        <p:spPr bwMode="auto">
          <a:xfrm>
            <a:off x="7595816" y="3068464"/>
            <a:ext cx="1297037" cy="117425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Potaknuti razvoj turističkih sadržaja uz atrakcije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8" name="Text Box 14"/>
          <p:cNvSpPr txBox="1">
            <a:spLocks noChangeArrowheads="1"/>
          </p:cNvSpPr>
          <p:nvPr/>
        </p:nvSpPr>
        <p:spPr bwMode="auto">
          <a:xfrm>
            <a:off x="116086" y="4582046"/>
            <a:ext cx="1071563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Pokrenuti kampanju u medijima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1259086" y="4582046"/>
            <a:ext cx="1187648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Promovirati VV među agencijama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40" name="Text Box 16"/>
          <p:cNvSpPr txBox="1">
            <a:spLocks noChangeArrowheads="1"/>
          </p:cNvSpPr>
          <p:nvPr/>
        </p:nvSpPr>
        <p:spPr bwMode="auto">
          <a:xfrm>
            <a:off x="3657824" y="5876851"/>
            <a:ext cx="1187648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Izvršiti asfaltiranje ceste 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4932537" y="5876851"/>
            <a:ext cx="1187648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Postaviti putokaze za VV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42" name="Text Box 18"/>
          <p:cNvSpPr txBox="1">
            <a:spLocks noChangeArrowheads="1"/>
          </p:cNvSpPr>
          <p:nvPr/>
        </p:nvSpPr>
        <p:spPr bwMode="auto">
          <a:xfrm>
            <a:off x="2556123" y="4582047"/>
            <a:ext cx="1187648" cy="95770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Razviti plan zajedničke promocije regije 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43" name="Text Box 19"/>
          <p:cNvSpPr txBox="1">
            <a:spLocks noChangeArrowheads="1"/>
          </p:cNvSpPr>
          <p:nvPr/>
        </p:nvSpPr>
        <p:spPr bwMode="auto">
          <a:xfrm>
            <a:off x="4916910" y="4496098"/>
            <a:ext cx="1187648" cy="52573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Obnoviti muzej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44" name="Text Box 20"/>
          <p:cNvSpPr txBox="1">
            <a:spLocks noChangeArrowheads="1"/>
          </p:cNvSpPr>
          <p:nvPr/>
        </p:nvSpPr>
        <p:spPr bwMode="auto">
          <a:xfrm>
            <a:off x="6139160" y="4502795"/>
            <a:ext cx="1187648" cy="74116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Obnoviti staze u Parku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45" name="Text Box 21"/>
          <p:cNvSpPr txBox="1">
            <a:spLocks noChangeArrowheads="1"/>
          </p:cNvSpPr>
          <p:nvPr/>
        </p:nvSpPr>
        <p:spPr bwMode="auto">
          <a:xfrm>
            <a:off x="7375922" y="4833194"/>
            <a:ext cx="792510" cy="139079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Potaknuti poduzetništvo u turizmu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46" name="Text Box 22"/>
          <p:cNvSpPr txBox="1">
            <a:spLocks noChangeArrowheads="1"/>
          </p:cNvSpPr>
          <p:nvPr/>
        </p:nvSpPr>
        <p:spPr bwMode="auto">
          <a:xfrm>
            <a:off x="8217545" y="4833194"/>
            <a:ext cx="792510" cy="1390799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t>Educirati potencijalne poduzetnike</a:t>
            </a:r>
            <a:endParaRPr lang="en-US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47" name="Line 23"/>
          <p:cNvSpPr>
            <a:spLocks noChangeShapeType="1"/>
          </p:cNvSpPr>
          <p:nvPr/>
        </p:nvSpPr>
        <p:spPr bwMode="auto">
          <a:xfrm flipV="1">
            <a:off x="602754" y="4018360"/>
            <a:ext cx="289099" cy="4319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48" name="Line 24"/>
          <p:cNvSpPr>
            <a:spLocks noChangeShapeType="1"/>
          </p:cNvSpPr>
          <p:nvPr/>
        </p:nvSpPr>
        <p:spPr bwMode="auto">
          <a:xfrm flipH="1" flipV="1">
            <a:off x="1504652" y="3917901"/>
            <a:ext cx="258961" cy="51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49" name="Line 25"/>
          <p:cNvSpPr>
            <a:spLocks noChangeShapeType="1"/>
          </p:cNvSpPr>
          <p:nvPr/>
        </p:nvSpPr>
        <p:spPr bwMode="auto">
          <a:xfrm flipV="1">
            <a:off x="3059535" y="4150073"/>
            <a:ext cx="0" cy="3605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0" name="Line 26"/>
          <p:cNvSpPr>
            <a:spLocks noChangeShapeType="1"/>
          </p:cNvSpPr>
          <p:nvPr/>
        </p:nvSpPr>
        <p:spPr bwMode="auto">
          <a:xfrm flipV="1">
            <a:off x="4175746" y="3883298"/>
            <a:ext cx="218777" cy="177700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1" name="Line 27"/>
          <p:cNvSpPr>
            <a:spLocks noChangeShapeType="1"/>
          </p:cNvSpPr>
          <p:nvPr/>
        </p:nvSpPr>
        <p:spPr bwMode="auto">
          <a:xfrm flipH="1" flipV="1">
            <a:off x="4538514" y="3888879"/>
            <a:ext cx="460995" cy="17714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2" name="Line 28"/>
          <p:cNvSpPr>
            <a:spLocks noChangeShapeType="1"/>
          </p:cNvSpPr>
          <p:nvPr/>
        </p:nvSpPr>
        <p:spPr bwMode="auto">
          <a:xfrm flipV="1">
            <a:off x="5725047" y="3881066"/>
            <a:ext cx="358303" cy="4844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3" name="Line 29"/>
          <p:cNvSpPr>
            <a:spLocks noChangeShapeType="1"/>
          </p:cNvSpPr>
          <p:nvPr/>
        </p:nvSpPr>
        <p:spPr bwMode="auto">
          <a:xfrm flipH="1" flipV="1">
            <a:off x="6572250" y="3888879"/>
            <a:ext cx="143992" cy="4866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4" name="Line 30"/>
          <p:cNvSpPr>
            <a:spLocks noChangeShapeType="1"/>
          </p:cNvSpPr>
          <p:nvPr/>
        </p:nvSpPr>
        <p:spPr bwMode="auto">
          <a:xfrm flipV="1">
            <a:off x="7884914" y="4385593"/>
            <a:ext cx="178594" cy="3393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5" name="Line 31"/>
          <p:cNvSpPr>
            <a:spLocks noChangeShapeType="1"/>
          </p:cNvSpPr>
          <p:nvPr/>
        </p:nvSpPr>
        <p:spPr bwMode="auto">
          <a:xfrm flipH="1" flipV="1">
            <a:off x="8288983" y="4365501"/>
            <a:ext cx="347142" cy="3203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6" name="Line 32"/>
          <p:cNvSpPr>
            <a:spLocks noChangeShapeType="1"/>
          </p:cNvSpPr>
          <p:nvPr/>
        </p:nvSpPr>
        <p:spPr bwMode="auto">
          <a:xfrm flipV="1">
            <a:off x="1619622" y="2421062"/>
            <a:ext cx="1585020" cy="5759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7" name="Line 33"/>
          <p:cNvSpPr>
            <a:spLocks noChangeShapeType="1"/>
          </p:cNvSpPr>
          <p:nvPr/>
        </p:nvSpPr>
        <p:spPr bwMode="auto">
          <a:xfrm flipV="1">
            <a:off x="2988098" y="2565053"/>
            <a:ext cx="287982" cy="4319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8" name="Line 34"/>
          <p:cNvSpPr>
            <a:spLocks noChangeShapeType="1"/>
          </p:cNvSpPr>
          <p:nvPr/>
        </p:nvSpPr>
        <p:spPr bwMode="auto">
          <a:xfrm flipH="1" flipV="1">
            <a:off x="4426893" y="1599531"/>
            <a:ext cx="2232" cy="4297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59" name="Line 35"/>
          <p:cNvSpPr>
            <a:spLocks noChangeShapeType="1"/>
          </p:cNvSpPr>
          <p:nvPr/>
        </p:nvSpPr>
        <p:spPr bwMode="auto">
          <a:xfrm flipH="1" flipV="1">
            <a:off x="5796484" y="2707928"/>
            <a:ext cx="359420" cy="2176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60" name="Line 36"/>
          <p:cNvSpPr>
            <a:spLocks noChangeShapeType="1"/>
          </p:cNvSpPr>
          <p:nvPr/>
        </p:nvSpPr>
        <p:spPr bwMode="auto">
          <a:xfrm flipH="1" flipV="1">
            <a:off x="5796484" y="2492499"/>
            <a:ext cx="2447850" cy="4330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61" name="Line 37"/>
          <p:cNvSpPr>
            <a:spLocks noChangeShapeType="1"/>
          </p:cNvSpPr>
          <p:nvPr/>
        </p:nvSpPr>
        <p:spPr bwMode="auto">
          <a:xfrm flipV="1">
            <a:off x="5147965" y="2853035"/>
            <a:ext cx="0" cy="2868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62" name="Line 38"/>
          <p:cNvSpPr>
            <a:spLocks noChangeShapeType="1"/>
          </p:cNvSpPr>
          <p:nvPr/>
        </p:nvSpPr>
        <p:spPr bwMode="auto">
          <a:xfrm flipH="1" flipV="1">
            <a:off x="2806155" y="1098352"/>
            <a:ext cx="305842" cy="3147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63" name="Line 39"/>
          <p:cNvSpPr>
            <a:spLocks noChangeShapeType="1"/>
          </p:cNvSpPr>
          <p:nvPr/>
        </p:nvSpPr>
        <p:spPr bwMode="auto">
          <a:xfrm flipV="1">
            <a:off x="1861840" y="694283"/>
            <a:ext cx="0" cy="2868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64" name="Line 40"/>
          <p:cNvSpPr>
            <a:spLocks noChangeShapeType="1"/>
          </p:cNvSpPr>
          <p:nvPr/>
        </p:nvSpPr>
        <p:spPr bwMode="auto">
          <a:xfrm flipV="1">
            <a:off x="2240236" y="189756"/>
            <a:ext cx="21654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65" name="Line 41"/>
          <p:cNvSpPr>
            <a:spLocks noChangeShapeType="1"/>
          </p:cNvSpPr>
          <p:nvPr/>
        </p:nvSpPr>
        <p:spPr bwMode="auto">
          <a:xfrm flipH="1" flipV="1">
            <a:off x="4049614" y="442020"/>
            <a:ext cx="306958" cy="524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66" name="Line 42"/>
          <p:cNvSpPr>
            <a:spLocks noChangeShapeType="1"/>
          </p:cNvSpPr>
          <p:nvPr/>
        </p:nvSpPr>
        <p:spPr bwMode="auto">
          <a:xfrm flipV="1">
            <a:off x="5601147" y="981150"/>
            <a:ext cx="289099" cy="4319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67" name="Line 43"/>
          <p:cNvSpPr>
            <a:spLocks noChangeShapeType="1"/>
          </p:cNvSpPr>
          <p:nvPr/>
        </p:nvSpPr>
        <p:spPr bwMode="auto">
          <a:xfrm flipV="1">
            <a:off x="7272115" y="523503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hr-HR"/>
          </a:p>
        </p:txBody>
      </p:sp>
      <p:sp>
        <p:nvSpPr>
          <p:cNvPr id="77868" name="Text Box 44"/>
          <p:cNvSpPr txBox="1">
            <a:spLocks noChangeArrowheads="1"/>
          </p:cNvSpPr>
          <p:nvPr/>
        </p:nvSpPr>
        <p:spPr bwMode="auto">
          <a:xfrm>
            <a:off x="4381128" y="156270"/>
            <a:ext cx="2232422" cy="59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742950" indent="-28575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11430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6002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2057400" indent="-228600">
              <a:spcBef>
                <a:spcPts val="3000"/>
              </a:spcBef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25146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9718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34290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3886200" indent="-228600" eaLnBrk="0" fontAlgn="base" hangingPunct="0">
              <a:spcBef>
                <a:spcPts val="3000"/>
              </a:spcBef>
              <a:spcAft>
                <a:spcPct val="0"/>
              </a:spcAft>
              <a:buSzPct val="52000"/>
              <a:buChar char="•"/>
              <a:defRPr sz="42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sr-Latn-RS" sz="3200" b="1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Primjer</a:t>
            </a:r>
            <a:r>
              <a:rPr lang="hr-HR" altLang="sr-Latn-RS" sz="3200">
                <a:latin typeface="Helvetica" charset="0"/>
                <a:ea typeface="MS PGothic" pitchFamily="34" charset="-128"/>
                <a:cs typeface="ヒラギノ明朝 ProN W3"/>
                <a:sym typeface="Palatino" charset="0"/>
              </a:rPr>
              <a:t> </a:t>
            </a:r>
            <a:endParaRPr lang="en-GB" altLang="sr-Latn-RS" sz="3200">
              <a:latin typeface="Helvetica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  <p:sp>
        <p:nvSpPr>
          <p:cNvPr id="77869" name="Rezervirano mjesto broja slajda 1"/>
          <p:cNvSpPr>
            <a:spLocks noGrp="1"/>
          </p:cNvSpPr>
          <p:nvPr>
            <p:ph type="sldNum" sz="quarter" idx="10"/>
          </p:nvPr>
        </p:nvSpPr>
        <p:spPr bwMode="auto">
          <a:xfrm>
            <a:off x="6553275" y="6245200"/>
            <a:ext cx="2133079" cy="47662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91" tIns="32146" rIns="64291" bIns="32146"/>
          <a:lstStyle>
            <a:lvl1pPr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1pPr>
            <a:lvl2pPr marL="522368" indent="-200911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2pPr>
            <a:lvl3pPr marL="803643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3pPr>
            <a:lvl4pPr marL="1125101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4pPr>
            <a:lvl5pPr marL="1446558" indent="-160729">
              <a:spcBef>
                <a:spcPts val="2109"/>
              </a:spcBef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5pPr>
            <a:lvl6pPr marL="1768015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6pPr>
            <a:lvl7pPr marL="2089473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7pPr>
            <a:lvl8pPr marL="2410930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8pPr>
            <a:lvl9pPr marL="2732387" indent="-160729" eaLnBrk="0" fontAlgn="base" hangingPunct="0">
              <a:spcBef>
                <a:spcPts val="2109"/>
              </a:spcBef>
              <a:spcAft>
                <a:spcPct val="0"/>
              </a:spcAft>
              <a:buSzPct val="52000"/>
              <a:buChar char="•"/>
              <a:defRPr sz="3000">
                <a:solidFill>
                  <a:schemeClr val="tx1"/>
                </a:solidFill>
                <a:latin typeface="Comic Sans MS" pitchFamily="66" charset="0"/>
                <a:ea typeface="ヒラギノ角ゴ ProN W3"/>
                <a:cs typeface="ヒラギノ角ゴ ProN W3"/>
                <a:sym typeface="Calibri" pitchFamily="34" charset="0"/>
              </a:defRPr>
            </a:lvl9pPr>
          </a:lstStyle>
          <a:p>
            <a:pPr algn="l">
              <a:spcBef>
                <a:spcPct val="0"/>
              </a:spcBef>
              <a:buSzTx/>
              <a:buFontTx/>
              <a:buNone/>
            </a:pPr>
            <a:fld id="{AD039A1B-C38F-4686-B2D7-17D6412A899F}" type="slidenum">
              <a:rPr lang="hr-HR" altLang="sr-Latn-RS" sz="1400">
                <a:latin typeface="Arial" pitchFamily="34" charset="0"/>
                <a:ea typeface="MS PGothic" pitchFamily="34" charset="-128"/>
                <a:cs typeface="ヒラギノ明朝 ProN W3"/>
                <a:sym typeface="Palatino" charset="0"/>
              </a:rPr>
              <a:pPr algn="l">
                <a:spcBef>
                  <a:spcPct val="0"/>
                </a:spcBef>
                <a:buSzTx/>
                <a:buFontTx/>
                <a:buNone/>
              </a:pPr>
              <a:t>22</a:t>
            </a:fld>
            <a:endParaRPr lang="hr-HR" altLang="sr-Latn-RS" sz="1400">
              <a:latin typeface="Arial" pitchFamily="34" charset="0"/>
              <a:ea typeface="MS PGothic" pitchFamily="34" charset="-128"/>
              <a:cs typeface="ヒラギノ明朝 ProN W3"/>
              <a:sym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76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764605" y="238870"/>
            <a:ext cx="8152805" cy="990079"/>
          </a:xfrm>
        </p:spPr>
        <p:txBody>
          <a:bodyPr/>
          <a:lstStyle/>
          <a:p>
            <a:r>
              <a:rPr lang="hr-HR" altLang="en-US" sz="3800">
                <a:solidFill>
                  <a:srgbClr val="506894"/>
                </a:solidFill>
              </a:rPr>
              <a:t>ANALIZA PROBLEMA </a:t>
            </a:r>
            <a:r>
              <a:rPr lang="hr-HR" altLang="en-US" sz="3800">
                <a:solidFill>
                  <a:srgbClr val="506894"/>
                </a:solidFill>
                <a:sym typeface="Wingdings" pitchFamily="2" charset="2"/>
              </a:rPr>
              <a:t> STABLO CILJEVA</a:t>
            </a:r>
            <a:endParaRPr lang="hr-HR" altLang="en-US" sz="3800">
              <a:solidFill>
                <a:srgbClr val="FF0000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61" y="1342802"/>
            <a:ext cx="8603754" cy="4871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6796EB">
                    <a:alpha val="250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5F7BAE">
                    <a:alpha val="50195"/>
                  </a:srgbClr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940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61" y="1494607"/>
            <a:ext cx="8603754" cy="4871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6796EB">
                    <a:alpha val="250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5F7BAE">
                    <a:alpha val="50195"/>
                  </a:srgbClr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itle 1"/>
          <p:cNvSpPr>
            <a:spLocks noGrp="1"/>
          </p:cNvSpPr>
          <p:nvPr>
            <p:ph type="title"/>
          </p:nvPr>
        </p:nvSpPr>
        <p:spPr>
          <a:xfrm>
            <a:off x="764605" y="238870"/>
            <a:ext cx="8152805" cy="990079"/>
          </a:xfrm>
        </p:spPr>
        <p:txBody>
          <a:bodyPr/>
          <a:lstStyle/>
          <a:p>
            <a:r>
              <a:rPr lang="hr-HR" altLang="en-US" sz="3800">
                <a:solidFill>
                  <a:srgbClr val="506894"/>
                </a:solidFill>
              </a:rPr>
              <a:t>ANALIZA PROBLEMA </a:t>
            </a:r>
            <a:r>
              <a:rPr lang="hr-HR" altLang="en-US" sz="3800">
                <a:solidFill>
                  <a:srgbClr val="506894"/>
                </a:solidFill>
                <a:sym typeface="Wingdings" pitchFamily="2" charset="2"/>
              </a:rPr>
              <a:t> STABLO CILJEVA</a:t>
            </a:r>
            <a:endParaRPr lang="hr-HR" altLang="en-US" sz="3800">
              <a:solidFill>
                <a:srgbClr val="FF0000"/>
              </a:solidFill>
            </a:endParaRPr>
          </a:p>
        </p:txBody>
      </p:sp>
      <p:sp>
        <p:nvSpPr>
          <p:cNvPr id="22" name="Right Arrow Callout 21"/>
          <p:cNvSpPr/>
          <p:nvPr/>
        </p:nvSpPr>
        <p:spPr bwMode="auto">
          <a:xfrm>
            <a:off x="50230" y="1049238"/>
            <a:ext cx="3458021" cy="1113979"/>
          </a:xfrm>
          <a:prstGeom prst="rightArrowCallout">
            <a:avLst>
              <a:gd name="adj1" fmla="val 52309"/>
              <a:gd name="adj2" fmla="val 50000"/>
              <a:gd name="adj3" fmla="val 29154"/>
              <a:gd name="adj4" fmla="val 86202"/>
            </a:avLst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64291" tIns="32146" rIns="64291" bIns="32146"/>
          <a:lstStyle/>
          <a:p>
            <a:pPr>
              <a:lnSpc>
                <a:spcPts val="2137"/>
              </a:lnSpc>
              <a:defRPr/>
            </a:pPr>
            <a:r>
              <a:rPr lang="hr-HR" sz="2200" dirty="0">
                <a:solidFill>
                  <a:srgbClr val="506894"/>
                </a:solidFill>
              </a:rPr>
              <a:t>odnosi se na šire ciljeve nacionalne, sektorske ili EU politike, kojima će projekt doprinijeti</a:t>
            </a:r>
            <a:endParaRPr lang="en-US" sz="2200" dirty="0">
              <a:solidFill>
                <a:srgbClr val="506894"/>
              </a:solidFill>
            </a:endParaRPr>
          </a:p>
        </p:txBody>
      </p:sp>
      <p:sp>
        <p:nvSpPr>
          <p:cNvPr id="23" name="Right Arrow Callout 22"/>
          <p:cNvSpPr/>
          <p:nvPr/>
        </p:nvSpPr>
        <p:spPr bwMode="auto">
          <a:xfrm>
            <a:off x="2531567" y="2213447"/>
            <a:ext cx="3356447" cy="899666"/>
          </a:xfrm>
          <a:prstGeom prst="rightArrowCallout">
            <a:avLst>
              <a:gd name="adj1" fmla="val 52309"/>
              <a:gd name="adj2" fmla="val 50000"/>
              <a:gd name="adj3" fmla="val 29154"/>
              <a:gd name="adj4" fmla="val 86202"/>
            </a:avLst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64291" tIns="32146" rIns="64291" bIns="32146"/>
          <a:lstStyle/>
          <a:p>
            <a:pPr>
              <a:lnSpc>
                <a:spcPts val="2137"/>
              </a:lnSpc>
              <a:defRPr/>
            </a:pPr>
            <a:r>
              <a:rPr lang="hr-HR" sz="2200" dirty="0">
                <a:solidFill>
                  <a:srgbClr val="506894"/>
                </a:solidFill>
              </a:rPr>
              <a:t>rješava glavni problem i definira održivu korist za ciljnu skupinu</a:t>
            </a:r>
            <a:endParaRPr lang="en-US" sz="2200" dirty="0">
              <a:solidFill>
                <a:srgbClr val="506894"/>
              </a:solidFill>
            </a:endParaRPr>
          </a:p>
        </p:txBody>
      </p:sp>
      <p:sp>
        <p:nvSpPr>
          <p:cNvPr id="24" name="Right Arrow Callout 23"/>
          <p:cNvSpPr/>
          <p:nvPr/>
        </p:nvSpPr>
        <p:spPr bwMode="auto">
          <a:xfrm>
            <a:off x="1467817" y="3378771"/>
            <a:ext cx="3357563" cy="900782"/>
          </a:xfrm>
          <a:prstGeom prst="rightArrowCallout">
            <a:avLst>
              <a:gd name="adj1" fmla="val 52309"/>
              <a:gd name="adj2" fmla="val 50000"/>
              <a:gd name="adj3" fmla="val 29154"/>
              <a:gd name="adj4" fmla="val 86202"/>
            </a:avLst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64291" tIns="32146" rIns="64291" bIns="32146"/>
          <a:lstStyle/>
          <a:p>
            <a:pPr>
              <a:lnSpc>
                <a:spcPts val="2137"/>
              </a:lnSpc>
              <a:defRPr/>
            </a:pPr>
            <a:r>
              <a:rPr lang="hr-HR" sz="2200" dirty="0">
                <a:solidFill>
                  <a:srgbClr val="506894"/>
                </a:solidFill>
              </a:rPr>
              <a:t>robe i usluge koje su posljedica/rezultat poduzetih aktivnosti</a:t>
            </a:r>
            <a:endParaRPr lang="en-US" sz="2200" dirty="0">
              <a:solidFill>
                <a:srgbClr val="506894"/>
              </a:solidFill>
            </a:endParaRPr>
          </a:p>
        </p:txBody>
      </p:sp>
      <p:sp>
        <p:nvSpPr>
          <p:cNvPr id="25" name="Right Arrow Callout 24"/>
          <p:cNvSpPr/>
          <p:nvPr/>
        </p:nvSpPr>
        <p:spPr bwMode="auto">
          <a:xfrm>
            <a:off x="1483444" y="5099968"/>
            <a:ext cx="3357563" cy="900782"/>
          </a:xfrm>
          <a:prstGeom prst="rightArrowCallout">
            <a:avLst>
              <a:gd name="adj1" fmla="val 52309"/>
              <a:gd name="adj2" fmla="val 50000"/>
              <a:gd name="adj3" fmla="val 29154"/>
              <a:gd name="adj4" fmla="val 86202"/>
            </a:avLst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64291" tIns="32146" rIns="64291" bIns="32146"/>
          <a:lstStyle/>
          <a:p>
            <a:pPr>
              <a:lnSpc>
                <a:spcPts val="2137"/>
              </a:lnSpc>
              <a:defRPr/>
            </a:pPr>
            <a:r>
              <a:rPr lang="hr-HR" sz="2200" dirty="0">
                <a:solidFill>
                  <a:srgbClr val="506894"/>
                </a:solidFill>
              </a:rPr>
              <a:t>aktivnosti koje je potrebno realizirati da bi se ostvarili rezultati</a:t>
            </a:r>
            <a:endParaRPr lang="en-US" sz="2200" dirty="0">
              <a:solidFill>
                <a:srgbClr val="5068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03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>
                <a:solidFill>
                  <a:srgbClr val="506894"/>
                </a:solidFill>
              </a:rPr>
              <a:t>VJEŽBA - </a:t>
            </a:r>
            <a:r>
              <a:rPr lang="en-US" altLang="sr-Latn-RS" dirty="0">
                <a:solidFill>
                  <a:srgbClr val="506894"/>
                </a:solidFill>
              </a:rPr>
              <a:t>RAD U GRUP</a:t>
            </a:r>
            <a:r>
              <a:rPr lang="hr-HR" altLang="sr-Latn-RS" dirty="0">
                <a:solidFill>
                  <a:srgbClr val="506894"/>
                </a:solidFill>
              </a:rPr>
              <a:t>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Napravite stablo problema za vaš projekt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0913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541437"/>
            <a:ext cx="8229600" cy="1143000"/>
          </a:xfrm>
        </p:spPr>
        <p:txBody>
          <a:bodyPr/>
          <a:lstStyle/>
          <a:p>
            <a:r>
              <a:rPr lang="hr-HR" altLang="en-US" dirty="0"/>
              <a:t>Planiranje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SzPct val="100000"/>
            </a:pPr>
            <a:r>
              <a:rPr lang="hr-HR" altLang="en-US" sz="2800" dirty="0">
                <a:solidFill>
                  <a:schemeClr val="tx2"/>
                </a:solidFill>
              </a:rPr>
              <a:t>Planiranje određuje </a:t>
            </a:r>
            <a:r>
              <a:rPr lang="hr-HR" altLang="en-US" sz="2800" b="1" dirty="0">
                <a:solidFill>
                  <a:schemeClr val="tx2"/>
                </a:solidFill>
              </a:rPr>
              <a:t>što</a:t>
            </a:r>
            <a:r>
              <a:rPr lang="hr-HR" altLang="en-US" sz="2800" dirty="0">
                <a:solidFill>
                  <a:schemeClr val="tx2"/>
                </a:solidFill>
              </a:rPr>
              <a:t> treba napraviti, </a:t>
            </a:r>
            <a:r>
              <a:rPr lang="hr-HR" altLang="en-US" sz="2800" b="1" dirty="0">
                <a:solidFill>
                  <a:schemeClr val="tx2"/>
                </a:solidFill>
              </a:rPr>
              <a:t>kako,</a:t>
            </a:r>
            <a:r>
              <a:rPr lang="hr-HR" altLang="en-US" sz="2800" dirty="0">
                <a:solidFill>
                  <a:schemeClr val="tx2"/>
                </a:solidFill>
              </a:rPr>
              <a:t> </a:t>
            </a:r>
            <a:r>
              <a:rPr lang="hr-HR" altLang="en-US" sz="2800" b="1" dirty="0">
                <a:solidFill>
                  <a:schemeClr val="tx2"/>
                </a:solidFill>
              </a:rPr>
              <a:t>tko</a:t>
            </a:r>
            <a:r>
              <a:rPr lang="hr-HR" altLang="en-US" sz="2800" dirty="0">
                <a:solidFill>
                  <a:schemeClr val="tx2"/>
                </a:solidFill>
              </a:rPr>
              <a:t>, </a:t>
            </a:r>
            <a:r>
              <a:rPr lang="hr-HR" altLang="en-US" sz="2800" b="1" dirty="0">
                <a:solidFill>
                  <a:schemeClr val="tx2"/>
                </a:solidFill>
              </a:rPr>
              <a:t>kada </a:t>
            </a:r>
            <a:r>
              <a:rPr lang="hr-HR" altLang="en-US" sz="2800" dirty="0">
                <a:solidFill>
                  <a:schemeClr val="tx2"/>
                </a:solidFill>
              </a:rPr>
              <a:t>i s kojim </a:t>
            </a:r>
            <a:r>
              <a:rPr lang="hr-HR" altLang="en-US" sz="2800" b="1" dirty="0">
                <a:solidFill>
                  <a:schemeClr val="tx2"/>
                </a:solidFill>
              </a:rPr>
              <a:t>resursima</a:t>
            </a:r>
            <a:r>
              <a:rPr lang="hr-HR" altLang="en-US" sz="2800" dirty="0">
                <a:solidFill>
                  <a:schemeClr val="tx2"/>
                </a:solidFill>
              </a:rPr>
              <a:t> kako bi se ispunile prihvaćene i preuzete obaveze.</a:t>
            </a:r>
          </a:p>
          <a:p>
            <a:pPr>
              <a:lnSpc>
                <a:spcPct val="90000"/>
              </a:lnSpc>
              <a:buSzPct val="100000"/>
            </a:pPr>
            <a:r>
              <a:rPr lang="hr-HR" altLang="en-US" sz="2800" dirty="0">
                <a:solidFill>
                  <a:schemeClr val="tx2"/>
                </a:solidFill>
              </a:rPr>
              <a:t>Planovi su temelj za praćenje i kontrolu.</a:t>
            </a:r>
          </a:p>
          <a:p>
            <a:pPr>
              <a:lnSpc>
                <a:spcPct val="90000"/>
              </a:lnSpc>
              <a:buSzPct val="100000"/>
            </a:pPr>
            <a:r>
              <a:rPr lang="hr-HR" altLang="en-US" sz="2800" dirty="0">
                <a:solidFill>
                  <a:schemeClr val="tx2"/>
                </a:solidFill>
              </a:rPr>
              <a:t>Pet je osnovnih elemenata procesa planiranja; razrađuju se:</a:t>
            </a:r>
          </a:p>
          <a:p>
            <a:pPr lvl="1">
              <a:lnSpc>
                <a:spcPct val="90000"/>
              </a:lnSpc>
              <a:buSzPct val="100000"/>
            </a:pPr>
            <a:r>
              <a:rPr lang="hr-HR" altLang="en-US" dirty="0">
                <a:solidFill>
                  <a:schemeClr val="tx2"/>
                </a:solidFill>
              </a:rPr>
              <a:t>ciljevi i isporuke, WBS, raspodjela odgovornosti,  vremenski plan i temeljna osnova (budžet)</a:t>
            </a:r>
          </a:p>
        </p:txBody>
      </p:sp>
      <p:pic>
        <p:nvPicPr>
          <p:cNvPr id="10244" name="Picture 4" descr="01   10   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578" y="138410"/>
            <a:ext cx="2448967" cy="15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166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r-HR" altLang="en-US" dirty="0"/>
              <a:t>Koraci u planiranju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spcBef>
                <a:spcPts val="844"/>
              </a:spcBef>
              <a:buSzPct val="100000"/>
            </a:pPr>
            <a:r>
              <a:rPr lang="hr-HR" altLang="en-US" sz="2800" dirty="0">
                <a:solidFill>
                  <a:schemeClr val="tx2"/>
                </a:solidFill>
              </a:rPr>
              <a:t>Razrađuju se:</a:t>
            </a:r>
          </a:p>
          <a:p>
            <a:pPr marL="971069" lvl="1" indent="-513439">
              <a:spcBef>
                <a:spcPts val="844"/>
              </a:spcBef>
              <a:buSzPct val="100000"/>
              <a:buFont typeface="Calibri" pitchFamily="34" charset="0"/>
              <a:buAutoNum type="arabicPeriod"/>
            </a:pPr>
            <a:r>
              <a:rPr lang="hr-HR" altLang="en-US" dirty="0">
                <a:solidFill>
                  <a:schemeClr val="tx2"/>
                </a:solidFill>
              </a:rPr>
              <a:t>Ciljevi i opseg isporuke</a:t>
            </a:r>
          </a:p>
          <a:p>
            <a:pPr marL="971069" lvl="1" indent="-513439">
              <a:spcBef>
                <a:spcPts val="844"/>
              </a:spcBef>
              <a:buSzPct val="100000"/>
              <a:buFont typeface="Calibri" pitchFamily="34" charset="0"/>
              <a:buAutoNum type="arabicPeriod"/>
            </a:pPr>
            <a:r>
              <a:rPr lang="hr-HR" altLang="en-US" dirty="0">
                <a:solidFill>
                  <a:schemeClr val="tx2"/>
                </a:solidFill>
              </a:rPr>
              <a:t>Dijagram poslova/aktivnosti - WBS</a:t>
            </a:r>
          </a:p>
          <a:p>
            <a:pPr marL="971069" lvl="1" indent="-513439">
              <a:spcBef>
                <a:spcPts val="844"/>
              </a:spcBef>
              <a:buSzPct val="100000"/>
              <a:buFont typeface="Calibri" pitchFamily="34" charset="0"/>
              <a:buAutoNum type="arabicPeriod"/>
            </a:pPr>
            <a:r>
              <a:rPr lang="hr-HR" altLang="en-US" dirty="0">
                <a:solidFill>
                  <a:schemeClr val="tx2"/>
                </a:solidFill>
              </a:rPr>
              <a:t>Raspodjela odgovornosti</a:t>
            </a:r>
          </a:p>
          <a:p>
            <a:pPr marL="971069" lvl="1" indent="-513439">
              <a:spcBef>
                <a:spcPts val="844"/>
              </a:spcBef>
              <a:buSzPct val="100000"/>
              <a:buFont typeface="Calibri" pitchFamily="34" charset="0"/>
              <a:buAutoNum type="arabicPeriod"/>
            </a:pPr>
            <a:r>
              <a:rPr lang="hr-HR" altLang="en-US" dirty="0">
                <a:solidFill>
                  <a:schemeClr val="tx2"/>
                </a:solidFill>
              </a:rPr>
              <a:t>Raspored aktivnosti u vremenu – </a:t>
            </a:r>
            <a:r>
              <a:rPr lang="hr-HR" altLang="en-US" dirty="0" err="1">
                <a:solidFill>
                  <a:schemeClr val="tx2"/>
                </a:solidFill>
              </a:rPr>
              <a:t>Gantogram</a:t>
            </a:r>
            <a:endParaRPr lang="hr-HR" altLang="en-US" dirty="0">
              <a:solidFill>
                <a:schemeClr val="tx2"/>
              </a:solidFill>
            </a:endParaRPr>
          </a:p>
          <a:p>
            <a:pPr marL="971069" lvl="1" indent="-513439">
              <a:spcBef>
                <a:spcPts val="844"/>
              </a:spcBef>
              <a:buSzPct val="100000"/>
              <a:buFont typeface="Calibri" pitchFamily="34" charset="0"/>
              <a:buAutoNum type="arabicPeriod"/>
            </a:pPr>
            <a:r>
              <a:rPr lang="hr-HR" altLang="en-US" dirty="0">
                <a:solidFill>
                  <a:schemeClr val="tx2"/>
                </a:solidFill>
              </a:rPr>
              <a:t>Budžet</a:t>
            </a:r>
          </a:p>
          <a:p>
            <a:pPr marL="971069" lvl="1" indent="-513439">
              <a:spcBef>
                <a:spcPts val="844"/>
              </a:spcBef>
              <a:buSzPct val="100000"/>
              <a:buNone/>
            </a:pPr>
            <a:endParaRPr lang="hr-HR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08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35" y="440904"/>
            <a:ext cx="8739932" cy="6228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1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endParaRPr lang="hr-HR" altLang="sr-Latn-RS" dirty="0" smtClean="0">
              <a:cs typeface="+mn-cs"/>
            </a:endParaRPr>
          </a:p>
          <a:p>
            <a:pPr>
              <a:defRPr/>
            </a:pPr>
            <a:endParaRPr lang="hr-HR" altLang="sr-Latn-RS" dirty="0">
              <a:cs typeface="+mn-cs"/>
            </a:endParaRPr>
          </a:p>
          <a:p>
            <a:pPr>
              <a:defRPr/>
            </a:pPr>
            <a:endParaRPr lang="hr-HR" altLang="sr-Latn-RS" dirty="0" smtClean="0">
              <a:cs typeface="+mn-cs"/>
            </a:endParaRPr>
          </a:p>
          <a:p>
            <a:pPr>
              <a:defRPr/>
            </a:pPr>
            <a:endParaRPr lang="hr-HR" altLang="sr-Latn-RS" dirty="0">
              <a:cs typeface="+mn-cs"/>
            </a:endParaRPr>
          </a:p>
          <a:p>
            <a:pPr>
              <a:defRPr/>
            </a:pPr>
            <a:endParaRPr lang="hr-HR" altLang="sr-Latn-RS" dirty="0" smtClean="0">
              <a:cs typeface="+mn-cs"/>
            </a:endParaRPr>
          </a:p>
          <a:p>
            <a:pPr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Font typeface="Calibri" panose="020F0502020204030204" pitchFamily="34" charset="0"/>
              <a:buChar char="→"/>
              <a:defRPr/>
            </a:pPr>
            <a:endParaRPr lang="hr-HR" altLang="sr-Latn-RS" sz="2800" dirty="0">
              <a:solidFill>
                <a:srgbClr val="506894"/>
              </a:solidFill>
            </a:endParaRPr>
          </a:p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endParaRPr lang="hr-HR" altLang="sr-Latn-RS" sz="2800" dirty="0">
              <a:solidFill>
                <a:srgbClr val="506894"/>
              </a:solidFill>
            </a:endParaRPr>
          </a:p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endParaRPr lang="hr-HR" altLang="sr-Latn-RS" sz="2800" dirty="0" smtClean="0">
              <a:solidFill>
                <a:srgbClr val="506894"/>
              </a:solidFill>
            </a:endParaRPr>
          </a:p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endParaRPr lang="hr-HR" altLang="sr-Latn-RS" sz="2800" dirty="0">
              <a:solidFill>
                <a:srgbClr val="506894"/>
              </a:solidFill>
            </a:endParaRPr>
          </a:p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endParaRPr lang="hr-HR" altLang="sr-Latn-RS" sz="2800" dirty="0" smtClean="0">
              <a:solidFill>
                <a:srgbClr val="506894"/>
              </a:solidFill>
            </a:endParaRPr>
          </a:p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endParaRPr lang="hr-HR" altLang="sr-Latn-RS" sz="2800" dirty="0">
              <a:solidFill>
                <a:srgbClr val="506894"/>
              </a:solidFill>
            </a:endParaRPr>
          </a:p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r>
              <a:rPr lang="hr-HR" altLang="sr-Latn-RS" sz="2800" dirty="0" smtClean="0">
                <a:solidFill>
                  <a:srgbClr val="506894"/>
                </a:solidFill>
              </a:rPr>
              <a:t>Primjer </a:t>
            </a:r>
            <a:r>
              <a:rPr lang="hr-HR" altLang="sr-Latn-RS" sz="2800" dirty="0">
                <a:solidFill>
                  <a:srgbClr val="506894"/>
                </a:solidFill>
              </a:rPr>
              <a:t>WBS-a</a:t>
            </a:r>
          </a:p>
        </p:txBody>
      </p:sp>
      <p:sp>
        <p:nvSpPr>
          <p:cNvPr id="14340" name="Right Arrow 2"/>
          <p:cNvSpPr>
            <a:spLocks noChangeArrowheads="1"/>
          </p:cNvSpPr>
          <p:nvPr/>
        </p:nvSpPr>
        <p:spPr bwMode="auto">
          <a:xfrm rot="5400000">
            <a:off x="737816" y="49113"/>
            <a:ext cx="429742" cy="353839"/>
          </a:xfrm>
          <a:prstGeom prst="rightArrow">
            <a:avLst>
              <a:gd name="adj1" fmla="val 50000"/>
              <a:gd name="adj2" fmla="val 49936"/>
            </a:avLst>
          </a:prstGeom>
          <a:solidFill>
            <a:srgbClr val="C00000">
              <a:alpha val="56862"/>
            </a:srgbClr>
          </a:solidFill>
          <a:ln w="25400" algn="ctr">
            <a:solidFill>
              <a:srgbClr val="C00000">
                <a:alpha val="50195"/>
              </a:srgbClr>
            </a:solidFill>
            <a:round/>
            <a:headEnd/>
            <a:tailEnd/>
          </a:ln>
        </p:spPr>
        <p:txBody>
          <a:bodyPr lIns="64291" tIns="32146" rIns="64291" bIns="32146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9pPr>
          </a:lstStyle>
          <a:p>
            <a:pPr algn="ctr" eaLnBrk="1" hangingPunct="1">
              <a:buFont typeface="Arial" pitchFamily="34" charset="0"/>
              <a:buNone/>
            </a:pPr>
            <a:endParaRPr lang="hr-HR" altLang="sr-Latn-RS"/>
          </a:p>
        </p:txBody>
      </p:sp>
      <p:sp>
        <p:nvSpPr>
          <p:cNvPr id="14341" name="Right Arrow 6"/>
          <p:cNvSpPr>
            <a:spLocks noChangeArrowheads="1"/>
          </p:cNvSpPr>
          <p:nvPr/>
        </p:nvSpPr>
        <p:spPr bwMode="auto">
          <a:xfrm rot="5400000">
            <a:off x="7976443" y="49113"/>
            <a:ext cx="429742" cy="353839"/>
          </a:xfrm>
          <a:prstGeom prst="rightArrow">
            <a:avLst>
              <a:gd name="adj1" fmla="val 50000"/>
              <a:gd name="adj2" fmla="val 49936"/>
            </a:avLst>
          </a:prstGeom>
          <a:solidFill>
            <a:srgbClr val="C00000">
              <a:alpha val="56862"/>
            </a:srgbClr>
          </a:solidFill>
          <a:ln w="25400" algn="ctr">
            <a:solidFill>
              <a:srgbClr val="C00000">
                <a:alpha val="50195"/>
              </a:srgbClr>
            </a:solidFill>
            <a:round/>
            <a:headEnd/>
            <a:tailEnd/>
          </a:ln>
        </p:spPr>
        <p:txBody>
          <a:bodyPr lIns="64291" tIns="32146" rIns="64291" bIns="32146"/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5F7BAE"/>
                </a:solidFill>
                <a:latin typeface="Palatino" charset="0"/>
                <a:ea typeface="ヒラギノ明朝 ProN W3" charset="-128"/>
                <a:sym typeface="Palatino" charset="0"/>
              </a:defRPr>
            </a:lvl9pPr>
          </a:lstStyle>
          <a:p>
            <a:pPr algn="ctr" eaLnBrk="1" hangingPunct="1">
              <a:buFont typeface="Arial" pitchFamily="34" charset="0"/>
              <a:buNone/>
            </a:pPr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7080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hr-HR" altLang="sr-Latn-RS" sz="3800" dirty="0">
                <a:solidFill>
                  <a:srgbClr val="506894"/>
                </a:solidFill>
              </a:rPr>
              <a:t>VJEŽBA - </a:t>
            </a:r>
            <a:r>
              <a:rPr lang="en-US" altLang="sr-Latn-RS" sz="3800" dirty="0">
                <a:solidFill>
                  <a:srgbClr val="506894"/>
                </a:solidFill>
              </a:rPr>
              <a:t>RAD U GRUP</a:t>
            </a:r>
            <a:r>
              <a:rPr lang="hr-HR" altLang="sr-Latn-RS" sz="3800" dirty="0">
                <a:solidFill>
                  <a:srgbClr val="506894"/>
                </a:solidFill>
              </a:rPr>
              <a:t>I</a:t>
            </a:r>
            <a:endParaRPr lang="en-US" altLang="sr-Latn-RS" sz="3800" dirty="0">
              <a:solidFill>
                <a:srgbClr val="506894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9203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r>
              <a:rPr lang="en-US" altLang="sr-Latn-RS" sz="2800" dirty="0" err="1">
                <a:solidFill>
                  <a:srgbClr val="506894"/>
                </a:solidFill>
              </a:rPr>
              <a:t>Razradite</a:t>
            </a:r>
            <a:r>
              <a:rPr lang="en-US" altLang="sr-Latn-RS" sz="2800" dirty="0">
                <a:solidFill>
                  <a:srgbClr val="506894"/>
                </a:solidFill>
              </a:rPr>
              <a:t> </a:t>
            </a:r>
            <a:r>
              <a:rPr lang="en-US" altLang="sr-Latn-RS" sz="2800" dirty="0" err="1">
                <a:solidFill>
                  <a:srgbClr val="506894"/>
                </a:solidFill>
              </a:rPr>
              <a:t>dijagram</a:t>
            </a:r>
            <a:r>
              <a:rPr lang="en-US" altLang="sr-Latn-RS" sz="2800" dirty="0">
                <a:solidFill>
                  <a:srgbClr val="506894"/>
                </a:solidFill>
              </a:rPr>
              <a:t> </a:t>
            </a:r>
            <a:r>
              <a:rPr lang="en-US" altLang="sr-Latn-RS" sz="2800" dirty="0" err="1">
                <a:solidFill>
                  <a:srgbClr val="506894"/>
                </a:solidFill>
              </a:rPr>
              <a:t>poslova</a:t>
            </a:r>
            <a:r>
              <a:rPr lang="en-US" altLang="sr-Latn-RS" sz="2800" dirty="0">
                <a:solidFill>
                  <a:srgbClr val="506894"/>
                </a:solidFill>
              </a:rPr>
              <a:t> </a:t>
            </a:r>
            <a:r>
              <a:rPr lang="en-US" altLang="sr-Latn-RS" sz="2800" dirty="0" err="1">
                <a:solidFill>
                  <a:srgbClr val="506894"/>
                </a:solidFill>
              </a:rPr>
              <a:t>za</a:t>
            </a:r>
            <a:r>
              <a:rPr lang="en-US" altLang="sr-Latn-RS" sz="2800" dirty="0">
                <a:solidFill>
                  <a:srgbClr val="506894"/>
                </a:solidFill>
              </a:rPr>
              <a:t> </a:t>
            </a:r>
            <a:r>
              <a:rPr lang="hr-HR" altLang="sr-Latn-RS" sz="2800" dirty="0">
                <a:solidFill>
                  <a:srgbClr val="506894"/>
                </a:solidFill>
              </a:rPr>
              <a:t>vašu projektnu prijavu</a:t>
            </a:r>
            <a:endParaRPr lang="en-US" altLang="sr-Latn-RS" sz="2800" dirty="0">
              <a:solidFill>
                <a:srgbClr val="506894"/>
              </a:solidFill>
            </a:endParaRPr>
          </a:p>
          <a:p>
            <a:pPr marL="446469" lvl="1" indent="-377266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Font typeface="Calibri" panose="020F0502020204030204" pitchFamily="34" charset="0"/>
              <a:buChar char="→"/>
              <a:defRPr/>
            </a:pPr>
            <a:r>
              <a:rPr lang="en-US" altLang="sr-Latn-RS" dirty="0" err="1">
                <a:solidFill>
                  <a:srgbClr val="506894"/>
                </a:solidFill>
              </a:rPr>
              <a:t>Popišite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sve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poslove</a:t>
            </a:r>
            <a:r>
              <a:rPr lang="hr-HR" altLang="sr-Latn-RS" dirty="0">
                <a:solidFill>
                  <a:srgbClr val="506894"/>
                </a:solidFill>
              </a:rPr>
              <a:t> (aktivnosti)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kojih</a:t>
            </a:r>
            <a:r>
              <a:rPr lang="en-US" altLang="sr-Latn-RS" dirty="0">
                <a:solidFill>
                  <a:srgbClr val="506894"/>
                </a:solidFill>
              </a:rPr>
              <a:t> se </a:t>
            </a:r>
            <a:r>
              <a:rPr lang="en-US" altLang="sr-Latn-RS" dirty="0" err="1">
                <a:solidFill>
                  <a:srgbClr val="506894"/>
                </a:solidFill>
              </a:rPr>
              <a:t>možete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sjetiti</a:t>
            </a:r>
            <a:endParaRPr lang="en-US" altLang="sr-Latn-RS" dirty="0">
              <a:solidFill>
                <a:srgbClr val="506894"/>
              </a:solidFill>
            </a:endParaRPr>
          </a:p>
          <a:p>
            <a:pPr marL="446469" lvl="1" indent="-377266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Font typeface="Calibri" panose="020F0502020204030204" pitchFamily="34" charset="0"/>
              <a:buChar char="→"/>
              <a:defRPr/>
            </a:pPr>
            <a:r>
              <a:rPr lang="en-US" altLang="sr-Latn-RS" dirty="0" err="1">
                <a:solidFill>
                  <a:srgbClr val="506894"/>
                </a:solidFill>
              </a:rPr>
              <a:t>Grupirajte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ih</a:t>
            </a:r>
            <a:r>
              <a:rPr lang="en-US" altLang="sr-Latn-RS" dirty="0">
                <a:solidFill>
                  <a:srgbClr val="506894"/>
                </a:solidFill>
              </a:rPr>
              <a:t> u </a:t>
            </a:r>
            <a:r>
              <a:rPr lang="en-US" altLang="sr-Latn-RS" dirty="0" err="1">
                <a:solidFill>
                  <a:srgbClr val="506894"/>
                </a:solidFill>
              </a:rPr>
              <a:t>radne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pakete</a:t>
            </a:r>
            <a:r>
              <a:rPr lang="hr-HR" altLang="sr-Latn-RS" dirty="0">
                <a:solidFill>
                  <a:srgbClr val="506894"/>
                </a:solidFill>
              </a:rPr>
              <a:t> (elemente projekta)</a:t>
            </a:r>
            <a:endParaRPr lang="en-US" altLang="sr-Latn-RS" dirty="0">
              <a:solidFill>
                <a:srgbClr val="506894"/>
              </a:solidFill>
            </a:endParaRPr>
          </a:p>
          <a:p>
            <a:pPr marL="446469" lvl="1" indent="-377266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Font typeface="Calibri" panose="020F0502020204030204" pitchFamily="34" charset="0"/>
              <a:buChar char="→"/>
              <a:defRPr/>
            </a:pPr>
            <a:r>
              <a:rPr lang="en-US" altLang="sr-Latn-RS" dirty="0" err="1">
                <a:solidFill>
                  <a:srgbClr val="506894"/>
                </a:solidFill>
              </a:rPr>
              <a:t>Razradite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strukturu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poslova</a:t>
            </a:r>
            <a:r>
              <a:rPr lang="en-US" altLang="sr-Latn-RS" dirty="0">
                <a:solidFill>
                  <a:srgbClr val="506894"/>
                </a:solidFill>
              </a:rPr>
              <a:t>/</a:t>
            </a:r>
            <a:r>
              <a:rPr lang="en-US" altLang="sr-Latn-RS" dirty="0" err="1">
                <a:solidFill>
                  <a:srgbClr val="506894"/>
                </a:solidFill>
              </a:rPr>
              <a:t>aktivnosti</a:t>
            </a:r>
            <a:endParaRPr lang="en-US" altLang="sr-Latn-RS" dirty="0">
              <a:solidFill>
                <a:srgbClr val="506894"/>
              </a:solidFill>
            </a:endParaRPr>
          </a:p>
          <a:p>
            <a:pPr marL="446469" lvl="1" indent="-377266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Font typeface="Calibri" panose="020F0502020204030204" pitchFamily="34" charset="0"/>
              <a:buChar char="→"/>
              <a:defRPr/>
            </a:pPr>
            <a:endParaRPr lang="hr-HR" altLang="sr-Latn-RS" dirty="0">
              <a:solidFill>
                <a:srgbClr val="506894"/>
              </a:solidFill>
            </a:endParaRPr>
          </a:p>
          <a:p>
            <a:pPr marL="69203" lvl="1" indent="0">
              <a:lnSpc>
                <a:spcPct val="90000"/>
              </a:lnSpc>
              <a:spcBef>
                <a:spcPts val="598"/>
              </a:spcBef>
              <a:spcAft>
                <a:spcPts val="598"/>
              </a:spcAft>
              <a:buSzPct val="100000"/>
              <a:buNone/>
              <a:defRPr/>
            </a:pPr>
            <a:r>
              <a:rPr lang="en-US" altLang="sr-Latn-RS" dirty="0" err="1">
                <a:solidFill>
                  <a:srgbClr val="506894"/>
                </a:solidFill>
              </a:rPr>
              <a:t>Napomena</a:t>
            </a:r>
            <a:r>
              <a:rPr lang="en-US" altLang="sr-Latn-RS" dirty="0">
                <a:solidFill>
                  <a:srgbClr val="506894"/>
                </a:solidFill>
              </a:rPr>
              <a:t>: </a:t>
            </a:r>
            <a:r>
              <a:rPr lang="en-US" altLang="sr-Latn-RS" dirty="0" err="1">
                <a:solidFill>
                  <a:srgbClr val="506894"/>
                </a:solidFill>
              </a:rPr>
              <a:t>Razrada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poslova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nema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poveznicu</a:t>
            </a:r>
            <a:r>
              <a:rPr lang="en-US" altLang="sr-Latn-RS" dirty="0">
                <a:solidFill>
                  <a:srgbClr val="506894"/>
                </a:solidFill>
              </a:rPr>
              <a:t> s </a:t>
            </a:r>
            <a:r>
              <a:rPr lang="en-US" altLang="sr-Latn-RS" dirty="0" err="1">
                <a:solidFill>
                  <a:srgbClr val="506894"/>
                </a:solidFill>
              </a:rPr>
              <a:t>vremenskom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dimenzijom</a:t>
            </a:r>
            <a:r>
              <a:rPr lang="en-US" altLang="sr-Latn-RS" dirty="0">
                <a:solidFill>
                  <a:srgbClr val="506894"/>
                </a:solidFill>
              </a:rPr>
              <a:t> </a:t>
            </a:r>
            <a:r>
              <a:rPr lang="en-US" altLang="sr-Latn-RS" dirty="0" err="1">
                <a:solidFill>
                  <a:srgbClr val="506894"/>
                </a:solidFill>
              </a:rPr>
              <a:t>projekta</a:t>
            </a:r>
            <a:r>
              <a:rPr lang="en-US" altLang="sr-Latn-RS" dirty="0">
                <a:solidFill>
                  <a:srgbClr val="506894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079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b="1" dirty="0" smtClean="0">
                <a:latin typeface="Helvetica" charset="0"/>
              </a:rPr>
              <a:t>Što je projekt?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/>
          <a:lstStyle/>
          <a:p>
            <a:pPr marL="1201738" indent="-571500"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hr-HR" alt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Skup</a:t>
            </a:r>
            <a:r>
              <a:rPr lang="hr-HR" altLang="sr-Latn-R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alt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hr-HR" altLang="sr-Latn-R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altLang="sr-Latn-RS" b="1" dirty="0" smtClean="0">
                <a:latin typeface="Arial" pitchFamily="34" charset="0"/>
                <a:cs typeface="Arial" pitchFamily="34" charset="0"/>
              </a:rPr>
              <a:t>koje vode postizanju </a:t>
            </a:r>
            <a:r>
              <a:rPr lang="hr-HR" alt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rezultata</a:t>
            </a:r>
            <a:r>
              <a:rPr lang="hr-HR" altLang="sr-Latn-RS" b="1" dirty="0" smtClean="0">
                <a:latin typeface="Arial" pitchFamily="34" charset="0"/>
                <a:cs typeface="Arial" pitchFamily="34" charset="0"/>
              </a:rPr>
              <a:t> sa </a:t>
            </a:r>
            <a:r>
              <a:rPr lang="hr-HR" altLang="sr-Latn-R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specifičnim ciljem (</a:t>
            </a:r>
            <a:r>
              <a:rPr lang="hr-HR" alt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svrhom)</a:t>
            </a:r>
            <a:r>
              <a:rPr lang="hr-HR" altLang="sr-Latn-RS" b="1" dirty="0" smtClean="0">
                <a:latin typeface="Arial" pitchFamily="34" charset="0"/>
                <a:cs typeface="Arial" pitchFamily="34" charset="0"/>
              </a:rPr>
              <a:t>, provedene u definiranom </a:t>
            </a:r>
            <a:r>
              <a:rPr lang="hr-HR" alt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vremenu</a:t>
            </a:r>
            <a:r>
              <a:rPr lang="hr-HR" altLang="sr-Latn-RS" b="1" dirty="0" smtClean="0">
                <a:latin typeface="Arial" pitchFamily="34" charset="0"/>
                <a:cs typeface="Arial" pitchFamily="34" charset="0"/>
              </a:rPr>
              <a:t> i s definiranim </a:t>
            </a:r>
            <a:r>
              <a:rPr lang="hr-HR" alt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proračunom</a:t>
            </a:r>
            <a:r>
              <a:rPr lang="hr-HR" altLang="sr-Latn-RS" b="1" dirty="0" smtClean="0">
                <a:latin typeface="Arial" pitchFamily="34" charset="0"/>
                <a:cs typeface="Arial" pitchFamily="34" charset="0"/>
              </a:rPr>
              <a:t>.</a:t>
            </a:r>
            <a:endParaRPr lang="en-GB" altLang="sr-Latn-RS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noFill/>
          <a:ln/>
        </p:spPr>
        <p:txBody>
          <a:bodyPr/>
          <a:lstStyle/>
          <a:p>
            <a:r>
              <a:rPr lang="hr-HR" altLang="sr-Latn-RS" sz="3200" dirty="0" err="1" smtClean="0"/>
              <a:t>Gantogram</a:t>
            </a:r>
            <a:r>
              <a:rPr lang="hr-HR" altLang="sr-Latn-RS" sz="3200" dirty="0" smtClean="0"/>
              <a:t> - p</a:t>
            </a:r>
            <a:r>
              <a:rPr lang="en-US" altLang="sr-Latn-RS" sz="3200" dirty="0" err="1" smtClean="0"/>
              <a:t>rimjer</a:t>
            </a:r>
            <a:endParaRPr lang="en-US" altLang="sr-Latn-RS" dirty="0"/>
          </a:p>
        </p:txBody>
      </p:sp>
      <p:pic>
        <p:nvPicPr>
          <p:cNvPr id="22533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592" y="908720"/>
            <a:ext cx="7380387" cy="5333256"/>
          </a:xfrm>
          <a:noFill/>
          <a:ln/>
          <a:extLs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2842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Savjeti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25144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Detaljno pročitajte tekst javnog natječaja (poziva)</a:t>
            </a:r>
          </a:p>
          <a:p>
            <a:r>
              <a:rPr lang="hr-HR" dirty="0" smtClean="0"/>
              <a:t>Kod definicije ciljeva koristite riječi koje su korištene u tekstu natječaja</a:t>
            </a:r>
          </a:p>
          <a:p>
            <a:r>
              <a:rPr lang="hr-HR" dirty="0" smtClean="0"/>
              <a:t>Opis projekta započnite s opisom glavnog problema: „</a:t>
            </a:r>
            <a:r>
              <a:rPr lang="hr-HR" i="1" dirty="0" smtClean="0"/>
              <a:t>Glavni problem je </a:t>
            </a:r>
            <a:r>
              <a:rPr lang="hr-HR" dirty="0" smtClean="0"/>
              <a:t>….”</a:t>
            </a:r>
          </a:p>
          <a:p>
            <a:r>
              <a:rPr lang="hr-HR" dirty="0" smtClean="0"/>
              <a:t>Proučite kriterij bodovanja</a:t>
            </a:r>
            <a:endParaRPr lang="hr-HR" dirty="0"/>
          </a:p>
          <a:p>
            <a:r>
              <a:rPr lang="hr-HR" dirty="0" smtClean="0"/>
              <a:t>Naglasite lokaciju provedbe projekta: </a:t>
            </a:r>
            <a:r>
              <a:rPr lang="hr-HR" i="1" dirty="0" smtClean="0"/>
              <a:t>prometno izoliran i udaljen otok….. Manje mogućnosti</a:t>
            </a:r>
            <a:r>
              <a:rPr lang="hr-HR" dirty="0" smtClean="0"/>
              <a:t>…..</a:t>
            </a:r>
          </a:p>
          <a:p>
            <a:r>
              <a:rPr lang="hr-HR" dirty="0" smtClean="0"/>
              <a:t>Obavezno uključite </a:t>
            </a:r>
            <a:r>
              <a:rPr lang="hr-HR" dirty="0" err="1" smtClean="0"/>
              <a:t>spell</a:t>
            </a:r>
            <a:r>
              <a:rPr lang="hr-HR" dirty="0" smtClean="0"/>
              <a:t> </a:t>
            </a:r>
            <a:r>
              <a:rPr lang="hr-HR" dirty="0" err="1" smtClean="0"/>
              <a:t>checker</a:t>
            </a:r>
            <a:r>
              <a:rPr lang="hr-HR" dirty="0" smtClean="0"/>
              <a:t> kod popunjavanja obrasca za prijavu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515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685" y="76200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Osnovne značajke projekta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37" y="2244951"/>
            <a:ext cx="8229600" cy="3932980"/>
          </a:xfrm>
        </p:spPr>
        <p:txBody>
          <a:bodyPr/>
          <a:lstStyle/>
          <a:p>
            <a:r>
              <a:rPr lang="hr-HR" b="1" dirty="0" smtClean="0"/>
              <a:t>Relevantnost</a:t>
            </a:r>
          </a:p>
          <a:p>
            <a:endParaRPr lang="hr-HR" dirty="0" smtClean="0"/>
          </a:p>
          <a:p>
            <a:r>
              <a:rPr lang="hr-HR" b="1" dirty="0" smtClean="0"/>
              <a:t>Izvedivost</a:t>
            </a:r>
          </a:p>
          <a:p>
            <a:endParaRPr lang="hr-HR" dirty="0" smtClean="0"/>
          </a:p>
          <a:p>
            <a:r>
              <a:rPr lang="hr-HR" b="1" dirty="0" smtClean="0"/>
              <a:t>Održivost</a:t>
            </a:r>
            <a:endParaRPr lang="hr-HR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767323" y="1844841"/>
            <a:ext cx="2377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dirty="0" smtClean="0"/>
              <a:t>U odnosu na natječaj</a:t>
            </a:r>
            <a:endParaRPr lang="hr-HR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523509" y="2350532"/>
            <a:ext cx="3110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U odnosu na </a:t>
            </a:r>
            <a:r>
              <a:rPr lang="hr-HR" sz="2000" dirty="0" smtClean="0"/>
              <a:t>strategije</a:t>
            </a:r>
            <a:r>
              <a:rPr lang="hr-HR" dirty="0" smtClean="0"/>
              <a:t> razvoja</a:t>
            </a:r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4526485" y="2872264"/>
            <a:ext cx="2893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U </a:t>
            </a:r>
            <a:r>
              <a:rPr lang="hr-HR" sz="2000" dirty="0" smtClean="0"/>
              <a:t>odnosu</a:t>
            </a:r>
            <a:r>
              <a:rPr lang="hr-HR" dirty="0" smtClean="0"/>
              <a:t> na ciljanu skupinu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3938154" y="3343503"/>
            <a:ext cx="1138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Izvediv cilj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3904051" y="3816275"/>
            <a:ext cx="4059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Tehnički, operativni i financijski kapaciteti</a:t>
            </a:r>
            <a:endParaRPr lang="hr-HR" dirty="0"/>
          </a:p>
        </p:txBody>
      </p:sp>
      <p:sp>
        <p:nvSpPr>
          <p:cNvPr id="9" name="TextBox 8"/>
          <p:cNvSpPr txBox="1"/>
          <p:nvPr/>
        </p:nvSpPr>
        <p:spPr>
          <a:xfrm>
            <a:off x="4267200" y="4724400"/>
            <a:ext cx="3219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dirty="0" smtClean="0"/>
              <a:t>Dugoročan</a:t>
            </a:r>
            <a:r>
              <a:rPr lang="hr-HR" dirty="0" smtClean="0"/>
              <a:t> utjecaj na zajednicu</a:t>
            </a:r>
            <a:endParaRPr lang="hr-HR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352800" y="1999799"/>
            <a:ext cx="1414523" cy="490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5" idx="1"/>
          </p:cNvCxnSpPr>
          <p:nvPr/>
        </p:nvCxnSpPr>
        <p:spPr>
          <a:xfrm flipV="1">
            <a:off x="3352800" y="2550587"/>
            <a:ext cx="1170709" cy="608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6" idx="1"/>
          </p:cNvCxnSpPr>
          <p:nvPr/>
        </p:nvCxnSpPr>
        <p:spPr>
          <a:xfrm>
            <a:off x="3352800" y="2719864"/>
            <a:ext cx="1173685" cy="3524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656365" y="3507387"/>
            <a:ext cx="1271154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56365" y="3816275"/>
            <a:ext cx="124979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632897" y="4909066"/>
            <a:ext cx="163430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76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dirty="0"/>
              <a:t>Sažetak projekta</a:t>
            </a:r>
            <a:endParaRPr lang="sr-Latn-RS" alt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alt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Svrha</a:t>
            </a:r>
            <a:r>
              <a:rPr lang="hr-HR" altLang="en-US" dirty="0"/>
              <a:t> - opisuje problem i ciljne skupine</a:t>
            </a:r>
          </a:p>
          <a:p>
            <a:r>
              <a:rPr lang="hr-HR" alt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Cilj/</a:t>
            </a:r>
            <a:r>
              <a:rPr lang="hr-HR" alt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evi</a:t>
            </a:r>
            <a:r>
              <a:rPr lang="hr-HR" altLang="en-US" dirty="0"/>
              <a:t> - opisuju </a:t>
            </a:r>
            <a:r>
              <a:rPr lang="hr-HR" altLang="en-US" dirty="0" err="1"/>
              <a:t>specfično</a:t>
            </a:r>
            <a:r>
              <a:rPr lang="hr-HR" altLang="en-US" dirty="0"/>
              <a:t> kako naš projekt doprinosi pozitivnoj promjeni koja rješava/sprječava problem</a:t>
            </a:r>
          </a:p>
          <a:p>
            <a:r>
              <a:rPr lang="hr-HR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Isporuke/Rezultati </a:t>
            </a:r>
            <a:r>
              <a:rPr lang="hr-HR" altLang="en-US" dirty="0"/>
              <a:t>- što ćemo realizirati da postignemo cilj (mjerljiv pokazatelj aktivnosti)</a:t>
            </a:r>
          </a:p>
          <a:p>
            <a:r>
              <a:rPr lang="hr-HR" alt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Aktivnosti</a:t>
            </a:r>
            <a:r>
              <a:rPr lang="hr-HR" altLang="en-US" dirty="0"/>
              <a:t> - kako ćemo doći do isporuka kojima postižemo cilj (opseg našeg projekta)</a:t>
            </a:r>
            <a:endParaRPr lang="sr-Latn-RS" altLang="en-US" dirty="0"/>
          </a:p>
        </p:txBody>
      </p:sp>
    </p:spTree>
    <p:extLst>
      <p:ext uri="{BB962C8B-B14F-4D97-AF65-F5344CB8AC3E}">
        <p14:creationId xmlns:p14="http://schemas.microsoft.com/office/powerpoint/2010/main" val="68140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r-HR" altLang="en-US" dirty="0" smtClean="0"/>
              <a:t>Logika intervencije</a:t>
            </a:r>
            <a:endParaRPr lang="hr-HR" altLang="en-US" dirty="0"/>
          </a:p>
        </p:txBody>
      </p:sp>
      <p:sp>
        <p:nvSpPr>
          <p:cNvPr id="8197" name="Pravokutnik 1"/>
          <p:cNvSpPr>
            <a:spLocks noChangeArrowheads="1"/>
          </p:cNvSpPr>
          <p:nvPr/>
        </p:nvSpPr>
        <p:spPr bwMode="auto">
          <a:xfrm>
            <a:off x="1054697" y="1772814"/>
            <a:ext cx="5334508" cy="58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4291" tIns="32146" rIns="64291" bIns="32146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eaLnBrk="1" hangingPunct="1"/>
            <a:r>
              <a:rPr lang="hr-HR" altLang="en-US" sz="3400" dirty="0" smtClean="0">
                <a:solidFill>
                  <a:schemeClr val="tx1"/>
                </a:solidFill>
                <a:latin typeface="Comic Sans MS" pitchFamily="66" charset="0"/>
              </a:rPr>
              <a:t>doprinosimo</a:t>
            </a:r>
            <a:r>
              <a:rPr lang="hr-HR" altLang="en-US" sz="3400" b="1" dirty="0" smtClean="0">
                <a:latin typeface="Comic Sans MS" pitchFamily="66" charset="0"/>
              </a:rPr>
              <a:t> Općem cilju</a:t>
            </a:r>
            <a:endParaRPr lang="hr-HR" altLang="en-US" sz="3400" dirty="0">
              <a:solidFill>
                <a:srgbClr val="003300"/>
              </a:solidFill>
              <a:latin typeface="Comic Sans MS" pitchFamily="66" charset="0"/>
            </a:endParaRPr>
          </a:p>
        </p:txBody>
      </p:sp>
      <p:sp>
        <p:nvSpPr>
          <p:cNvPr id="6" name="Pravokutnik 1"/>
          <p:cNvSpPr>
            <a:spLocks noChangeArrowheads="1"/>
          </p:cNvSpPr>
          <p:nvPr/>
        </p:nvSpPr>
        <p:spPr bwMode="auto">
          <a:xfrm>
            <a:off x="1342727" y="2880298"/>
            <a:ext cx="5243153" cy="58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4291" tIns="32146" rIns="64291" bIns="32146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eaLnBrk="1" hangingPunct="1"/>
            <a:r>
              <a:rPr lang="hr-HR" altLang="en-US" sz="3400" dirty="0" smtClean="0">
                <a:solidFill>
                  <a:schemeClr val="tx1"/>
                </a:solidFill>
                <a:latin typeface="Comic Sans MS" pitchFamily="66" charset="0"/>
              </a:rPr>
              <a:t>postižemo</a:t>
            </a:r>
            <a:r>
              <a:rPr lang="hr-HR" altLang="en-US" sz="3400" b="1" dirty="0" smtClean="0">
                <a:latin typeface="Comic Sans MS" pitchFamily="66" charset="0"/>
              </a:rPr>
              <a:t> Specifični cilj</a:t>
            </a:r>
            <a:endParaRPr lang="hr-HR" altLang="en-US" sz="3400" dirty="0">
              <a:solidFill>
                <a:srgbClr val="003300"/>
              </a:solidFill>
              <a:latin typeface="Comic Sans MS" pitchFamily="66" charset="0"/>
            </a:endParaRPr>
          </a:p>
        </p:txBody>
      </p:sp>
      <p:sp>
        <p:nvSpPr>
          <p:cNvPr id="7" name="Pravokutnik 1"/>
          <p:cNvSpPr>
            <a:spLocks noChangeArrowheads="1"/>
          </p:cNvSpPr>
          <p:nvPr/>
        </p:nvSpPr>
        <p:spPr bwMode="auto">
          <a:xfrm>
            <a:off x="1342728" y="4001958"/>
            <a:ext cx="5393011" cy="58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4291" tIns="32146" rIns="64291" bIns="32146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eaLnBrk="1" hangingPunct="1"/>
            <a:r>
              <a:rPr lang="hr-HR" altLang="en-US" sz="3400" dirty="0">
                <a:solidFill>
                  <a:schemeClr val="tx1"/>
                </a:solidFill>
                <a:latin typeface="Comic Sans MS" pitchFamily="66" charset="0"/>
              </a:rPr>
              <a:t>i</a:t>
            </a:r>
            <a:r>
              <a:rPr lang="hr-HR" altLang="en-US" sz="3400" dirty="0" smtClean="0">
                <a:solidFill>
                  <a:schemeClr val="tx1"/>
                </a:solidFill>
                <a:latin typeface="Comic Sans MS" pitchFamily="66" charset="0"/>
              </a:rPr>
              <a:t>sporučujemo</a:t>
            </a:r>
            <a:r>
              <a:rPr lang="hr-HR" altLang="en-US" sz="3400" b="1" dirty="0" smtClean="0">
                <a:latin typeface="Comic Sans MS" pitchFamily="66" charset="0"/>
              </a:rPr>
              <a:t> Rezultate</a:t>
            </a:r>
            <a:endParaRPr lang="hr-HR" altLang="en-US" sz="3400" dirty="0">
              <a:solidFill>
                <a:srgbClr val="003300"/>
              </a:solidFill>
              <a:latin typeface="Comic Sans MS" pitchFamily="66" charset="0"/>
            </a:endParaRPr>
          </a:p>
        </p:txBody>
      </p:sp>
      <p:sp>
        <p:nvSpPr>
          <p:cNvPr id="8" name="Pravokutnik 1"/>
          <p:cNvSpPr>
            <a:spLocks noChangeArrowheads="1"/>
          </p:cNvSpPr>
          <p:nvPr/>
        </p:nvSpPr>
        <p:spPr bwMode="auto">
          <a:xfrm>
            <a:off x="1918793" y="5203741"/>
            <a:ext cx="4745826" cy="58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4291" tIns="32146" rIns="64291" bIns="32146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eaLnBrk="1" hangingPunct="1"/>
            <a:r>
              <a:rPr lang="hr-HR" altLang="en-US" sz="3400" dirty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hr-HR" altLang="en-US" sz="3400" dirty="0" smtClean="0">
                <a:solidFill>
                  <a:schemeClr val="tx1"/>
                </a:solidFill>
                <a:latin typeface="Comic Sans MS" pitchFamily="66" charset="0"/>
              </a:rPr>
              <a:t>rovodimo</a:t>
            </a:r>
            <a:r>
              <a:rPr lang="hr-HR" altLang="en-US" sz="3400" b="1" dirty="0" smtClean="0">
                <a:latin typeface="Comic Sans MS" pitchFamily="66" charset="0"/>
              </a:rPr>
              <a:t> Aktivnosti</a:t>
            </a:r>
            <a:endParaRPr lang="hr-HR" altLang="en-US" sz="3400" dirty="0">
              <a:solidFill>
                <a:srgbClr val="003300"/>
              </a:solidFill>
              <a:latin typeface="Comic Sans MS" pitchFamily="66" charset="0"/>
            </a:endParaRPr>
          </a:p>
        </p:txBody>
      </p:sp>
      <p:sp>
        <p:nvSpPr>
          <p:cNvPr id="2" name="Curved Right Arrow 1"/>
          <p:cNvSpPr/>
          <p:nvPr/>
        </p:nvSpPr>
        <p:spPr>
          <a:xfrm rot="10800000">
            <a:off x="6664619" y="2069888"/>
            <a:ext cx="518159" cy="9242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 rot="10800000">
            <a:off x="7544967" y="3330757"/>
            <a:ext cx="518159" cy="9242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2" name="Curved Right Arrow 11"/>
          <p:cNvSpPr/>
          <p:nvPr/>
        </p:nvSpPr>
        <p:spPr>
          <a:xfrm rot="10800000">
            <a:off x="6735741" y="4571368"/>
            <a:ext cx="518159" cy="9242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88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6" grpId="0"/>
      <p:bldP spid="7" grpId="0"/>
      <p:bldP spid="8" grpId="0"/>
      <p:bldP spid="2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hr-HR" altLang="en-US" dirty="0"/>
              <a:t>SMART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420812" y="2571750"/>
            <a:ext cx="3491508" cy="324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>
            <a:lvl1pPr marL="487363" indent="-487363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sr-Latn-RS" altLang="en-US" sz="3100" b="1" dirty="0" err="1">
                <a:solidFill>
                  <a:srgbClr val="003300"/>
                </a:solidFill>
                <a:latin typeface="Comic Sans MS" pitchFamily="66" charset="0"/>
              </a:rPr>
              <a:t>S</a:t>
            </a:r>
            <a:r>
              <a:rPr lang="sr-Latn-RS" altLang="en-US" sz="3100" dirty="0" err="1">
                <a:solidFill>
                  <a:srgbClr val="003300"/>
                </a:solidFill>
                <a:latin typeface="Comic Sans MS" pitchFamily="66" charset="0"/>
              </a:rPr>
              <a:t>pecific</a:t>
            </a:r>
            <a:r>
              <a:rPr lang="hr-HR" altLang="en-US" sz="3100" dirty="0">
                <a:solidFill>
                  <a:srgbClr val="003300"/>
                </a:solidFill>
                <a:latin typeface="Comic Sans MS" pitchFamily="66" charset="0"/>
              </a:rPr>
              <a:t> </a:t>
            </a:r>
            <a:r>
              <a:rPr lang="hr-HR" altLang="en-US" sz="3100" dirty="0" err="1">
                <a:solidFill>
                  <a:srgbClr val="003300"/>
                </a:solidFill>
                <a:latin typeface="Comic Sans MS" pitchFamily="66" charset="0"/>
              </a:rPr>
              <a:t>Goal</a:t>
            </a:r>
            <a:endParaRPr lang="sr-Latn-RS" altLang="en-US" sz="3100" dirty="0">
              <a:solidFill>
                <a:srgbClr val="0033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sr-Latn-RS" altLang="en-US" sz="3100" b="1" dirty="0" err="1">
                <a:solidFill>
                  <a:srgbClr val="003300"/>
                </a:solidFill>
                <a:latin typeface="Comic Sans MS" pitchFamily="66" charset="0"/>
              </a:rPr>
              <a:t>M</a:t>
            </a:r>
            <a:r>
              <a:rPr lang="sr-Latn-RS" altLang="en-US" sz="3100" dirty="0" err="1">
                <a:solidFill>
                  <a:srgbClr val="003300"/>
                </a:solidFill>
                <a:latin typeface="Comic Sans MS" pitchFamily="66" charset="0"/>
              </a:rPr>
              <a:t>easurable</a:t>
            </a:r>
            <a:endParaRPr lang="sr-Latn-RS" altLang="en-US" sz="3100" dirty="0">
              <a:solidFill>
                <a:srgbClr val="0033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sr-Latn-RS" altLang="en-US" sz="3100" b="1" dirty="0" err="1">
                <a:solidFill>
                  <a:srgbClr val="003300"/>
                </a:solidFill>
                <a:latin typeface="Comic Sans MS" pitchFamily="66" charset="0"/>
              </a:rPr>
              <a:t>A</a:t>
            </a:r>
            <a:r>
              <a:rPr lang="sr-Latn-RS" altLang="en-US" sz="3100" dirty="0" err="1">
                <a:solidFill>
                  <a:srgbClr val="003300"/>
                </a:solidFill>
                <a:latin typeface="Comic Sans MS" pitchFamily="66" charset="0"/>
              </a:rPr>
              <a:t>chievable</a:t>
            </a:r>
            <a:endParaRPr lang="sr-Latn-RS" altLang="en-US" sz="3100" dirty="0">
              <a:solidFill>
                <a:srgbClr val="0033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sr-Latn-RS" altLang="en-US" sz="3100" b="1" dirty="0" err="1">
                <a:solidFill>
                  <a:srgbClr val="003300"/>
                </a:solidFill>
                <a:latin typeface="Comic Sans MS" pitchFamily="66" charset="0"/>
              </a:rPr>
              <a:t>R</a:t>
            </a:r>
            <a:r>
              <a:rPr lang="sr-Latn-RS" altLang="en-US" sz="3100" dirty="0" err="1">
                <a:solidFill>
                  <a:srgbClr val="003300"/>
                </a:solidFill>
                <a:latin typeface="Comic Sans MS" pitchFamily="66" charset="0"/>
              </a:rPr>
              <a:t>elevant</a:t>
            </a:r>
            <a:r>
              <a:rPr lang="hr-HR" altLang="en-US" sz="3100" dirty="0">
                <a:solidFill>
                  <a:srgbClr val="003300"/>
                </a:solidFill>
                <a:latin typeface="Comic Sans MS" pitchFamily="66" charset="0"/>
              </a:rPr>
              <a:t>/</a:t>
            </a:r>
            <a:br>
              <a:rPr lang="hr-HR" altLang="en-US" sz="3100" dirty="0">
                <a:solidFill>
                  <a:srgbClr val="003300"/>
                </a:solidFill>
                <a:latin typeface="Comic Sans MS" pitchFamily="66" charset="0"/>
              </a:rPr>
            </a:br>
            <a:r>
              <a:rPr lang="hr-HR" altLang="en-US" sz="3100" dirty="0">
                <a:solidFill>
                  <a:srgbClr val="003300"/>
                </a:solidFill>
                <a:latin typeface="Comic Sans MS" pitchFamily="66" charset="0"/>
              </a:rPr>
              <a:t>Resources </a:t>
            </a:r>
            <a:r>
              <a:rPr lang="sr-Latn-RS" altLang="en-US" sz="3100" dirty="0" err="1">
                <a:solidFill>
                  <a:srgbClr val="003300"/>
                </a:solidFill>
                <a:latin typeface="Comic Sans MS" pitchFamily="66" charset="0"/>
              </a:rPr>
              <a:t>defined</a:t>
            </a:r>
            <a:endParaRPr lang="sr-Latn-RS" altLang="en-US" sz="3100" dirty="0">
              <a:solidFill>
                <a:srgbClr val="0033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sr-Latn-RS" altLang="en-US" sz="3100" b="1" dirty="0">
                <a:solidFill>
                  <a:srgbClr val="003300"/>
                </a:solidFill>
                <a:latin typeface="Comic Sans MS" pitchFamily="66" charset="0"/>
              </a:rPr>
              <a:t>T</a:t>
            </a:r>
            <a:r>
              <a:rPr lang="sr-Latn-RS" altLang="en-US" sz="3100" dirty="0">
                <a:solidFill>
                  <a:srgbClr val="003300"/>
                </a:solidFill>
                <a:latin typeface="Comic Sans MS" pitchFamily="66" charset="0"/>
              </a:rPr>
              <a:t>ime - </a:t>
            </a:r>
            <a:r>
              <a:rPr lang="sr-Latn-RS" altLang="en-US" sz="3100" dirty="0" err="1">
                <a:solidFill>
                  <a:srgbClr val="003300"/>
                </a:solidFill>
                <a:latin typeface="Comic Sans MS" pitchFamily="66" charset="0"/>
              </a:rPr>
              <a:t>related</a:t>
            </a:r>
            <a:endParaRPr lang="sr-Latn-RS" altLang="en-US" sz="3100" dirty="0">
              <a:solidFill>
                <a:srgbClr val="003300"/>
              </a:solidFill>
              <a:latin typeface="Comic Sans MS" pitchFamily="66" charset="0"/>
            </a:endParaRP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3795117" y="2571750"/>
            <a:ext cx="5080992" cy="3337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>
            <a:lvl1pPr marL="487363" indent="-487363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marL="457200" indent="-4572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hr-HR" altLang="en-US" sz="3100" dirty="0">
                <a:solidFill>
                  <a:srgbClr val="003300"/>
                </a:solidFill>
                <a:latin typeface="Calibri" pitchFamily="34" charset="0"/>
              </a:rPr>
              <a:t>poseban, </a:t>
            </a:r>
            <a:r>
              <a:rPr lang="hr-HR" altLang="en-US" sz="3100" b="1" dirty="0">
                <a:solidFill>
                  <a:srgbClr val="003300"/>
                </a:solidFill>
                <a:latin typeface="Calibri" pitchFamily="34" charset="0"/>
              </a:rPr>
              <a:t>specifičan</a:t>
            </a:r>
            <a:r>
              <a:rPr lang="hr-HR" altLang="en-US" sz="3100" dirty="0">
                <a:solidFill>
                  <a:srgbClr val="003300"/>
                </a:solidFill>
                <a:latin typeface="Calibri" pitchFamily="34" charset="0"/>
              </a:rPr>
              <a:t> cilj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hr-HR" altLang="en-US" sz="3100" b="1" dirty="0">
                <a:solidFill>
                  <a:srgbClr val="003300"/>
                </a:solidFill>
                <a:latin typeface="Calibri" pitchFamily="34" charset="0"/>
              </a:rPr>
              <a:t>mjerljivi</a:t>
            </a:r>
            <a:r>
              <a:rPr lang="hr-HR" altLang="en-US" sz="3100" dirty="0">
                <a:solidFill>
                  <a:srgbClr val="003300"/>
                </a:solidFill>
                <a:latin typeface="Calibri" pitchFamily="34" charset="0"/>
              </a:rPr>
              <a:t> rezultati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hr-HR" altLang="en-US" sz="3100" b="1" dirty="0">
                <a:solidFill>
                  <a:srgbClr val="003300"/>
                </a:solidFill>
                <a:latin typeface="Calibri" pitchFamily="34" charset="0"/>
              </a:rPr>
              <a:t>izvediv</a:t>
            </a:r>
            <a:r>
              <a:rPr lang="hr-HR" altLang="en-US" sz="3100" dirty="0">
                <a:solidFill>
                  <a:srgbClr val="003300"/>
                </a:solidFill>
                <a:latin typeface="Calibri" pitchFamily="34" charset="0"/>
              </a:rPr>
              <a:t> plan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hr-HR" altLang="en-US" sz="3100" b="1" dirty="0">
                <a:solidFill>
                  <a:srgbClr val="003300"/>
                </a:solidFill>
                <a:latin typeface="Calibri" pitchFamily="34" charset="0"/>
              </a:rPr>
              <a:t>relevantan</a:t>
            </a:r>
            <a:r>
              <a:rPr lang="hr-HR" altLang="en-US" sz="3100" dirty="0">
                <a:solidFill>
                  <a:srgbClr val="003300"/>
                </a:solidFill>
                <a:latin typeface="Calibri" pitchFamily="34" charset="0"/>
              </a:rPr>
              <a:t> u odnosu na cilj/</a:t>
            </a:r>
            <a:br>
              <a:rPr lang="hr-HR" altLang="en-US" sz="3100" dirty="0">
                <a:solidFill>
                  <a:srgbClr val="003300"/>
                </a:solidFill>
                <a:latin typeface="Calibri" pitchFamily="34" charset="0"/>
              </a:rPr>
            </a:br>
            <a:r>
              <a:rPr lang="hr-HR" altLang="en-US" sz="3100" dirty="0">
                <a:solidFill>
                  <a:srgbClr val="003300"/>
                </a:solidFill>
                <a:latin typeface="Calibri" pitchFamily="34" charset="0"/>
              </a:rPr>
              <a:t>s definiranim resursima</a:t>
            </a:r>
          </a:p>
          <a:p>
            <a:pPr marL="457200" indent="-4572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hr-HR" altLang="en-US" sz="3100" dirty="0" smtClean="0">
                <a:solidFill>
                  <a:srgbClr val="003300"/>
                </a:solidFill>
                <a:latin typeface="Calibri" pitchFamily="34" charset="0"/>
              </a:rPr>
              <a:t>određen </a:t>
            </a:r>
            <a:r>
              <a:rPr lang="hr-HR" altLang="en-US" sz="3100" dirty="0">
                <a:solidFill>
                  <a:srgbClr val="003300"/>
                </a:solidFill>
                <a:latin typeface="Calibri" pitchFamily="34" charset="0"/>
              </a:rPr>
              <a:t>u vremenu</a:t>
            </a:r>
          </a:p>
        </p:txBody>
      </p:sp>
      <p:sp>
        <p:nvSpPr>
          <p:cNvPr id="8197" name="Pravokutnik 1"/>
          <p:cNvSpPr>
            <a:spLocks noChangeArrowheads="1"/>
          </p:cNvSpPr>
          <p:nvPr/>
        </p:nvSpPr>
        <p:spPr bwMode="auto">
          <a:xfrm>
            <a:off x="155154" y="1656457"/>
            <a:ext cx="7049988" cy="583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91" tIns="32146" rIns="64291" bIns="32146">
            <a:spAutoFit/>
          </a:bodyPr>
          <a:lstStyle>
            <a:lvl1pPr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1pPr>
            <a:lvl2pPr marL="742950" indent="-28575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2pPr>
            <a:lvl3pPr marL="11430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3pPr>
            <a:lvl4pPr marL="16002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4pPr>
            <a:lvl5pPr marL="2057400" indent="-228600"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4000">
                <a:solidFill>
                  <a:srgbClr val="5F7BAE"/>
                </a:solidFill>
                <a:latin typeface="Palatino" charset="0"/>
                <a:ea typeface="ヒラギノ角ゴ ProN W3"/>
                <a:cs typeface="ヒラギノ角ゴ ProN W3"/>
                <a:sym typeface="Palatino" charset="0"/>
              </a:defRPr>
            </a:lvl9pPr>
          </a:lstStyle>
          <a:p>
            <a:pPr algn="ctr" eaLnBrk="1" hangingPunct="1"/>
            <a:r>
              <a:rPr lang="hr-HR" altLang="en-US" sz="3400" b="1">
                <a:latin typeface="Comic Sans MS" pitchFamily="66" charset="0"/>
              </a:rPr>
              <a:t>Projektni cilj </a:t>
            </a:r>
            <a:r>
              <a:rPr lang="hr-HR" altLang="en-US" sz="3400">
                <a:solidFill>
                  <a:srgbClr val="003300"/>
                </a:solidFill>
                <a:latin typeface="Comic Sans MS" pitchFamily="66" charset="0"/>
              </a:rPr>
              <a:t>treba imati/biti</a:t>
            </a:r>
          </a:p>
        </p:txBody>
      </p:sp>
    </p:spTree>
    <p:extLst>
      <p:ext uri="{BB962C8B-B14F-4D97-AF65-F5344CB8AC3E}">
        <p14:creationId xmlns:p14="http://schemas.microsoft.com/office/powerpoint/2010/main" val="261300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/>
              <a:t>Primjer </a:t>
            </a:r>
            <a:r>
              <a:rPr lang="sr-Latn-RS" altLang="en-US" dirty="0" smtClean="0"/>
              <a:t>1 </a:t>
            </a:r>
            <a:r>
              <a:rPr lang="sr-Latn-RS" altLang="en-US" dirty="0"/>
              <a:t>– definicija ciljeva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Opći cilj:</a:t>
            </a:r>
            <a:r>
              <a:rPr lang="hr-HR" dirty="0" smtClean="0"/>
              <a:t> </a:t>
            </a:r>
            <a:r>
              <a:rPr lang="hr-HR" dirty="0"/>
              <a:t>Jačanje socijalne kohezije i poticanje održivog razvoja lokalne </a:t>
            </a:r>
            <a:r>
              <a:rPr lang="hr-HR" dirty="0" smtClean="0"/>
              <a:t>zajednice</a:t>
            </a:r>
          </a:p>
          <a:p>
            <a:r>
              <a:rPr lang="hr-H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Specifični cilj:</a:t>
            </a:r>
            <a:r>
              <a:rPr lang="hr-HR" dirty="0" smtClean="0"/>
              <a:t> Uređenje </a:t>
            </a:r>
            <a:r>
              <a:rPr lang="hr-HR" dirty="0"/>
              <a:t>dječjeg igrališta na predjelu gradskog kotara Sv. Antun kako bi se osigurao prostor za sigurnu igru djece s posebnim potrebama, kao i ostale djece predškolske dobi sa područja Grada Korčule. </a:t>
            </a:r>
          </a:p>
        </p:txBody>
      </p:sp>
    </p:spTree>
    <p:extLst>
      <p:ext uri="{BB962C8B-B14F-4D97-AF65-F5344CB8AC3E}">
        <p14:creationId xmlns:p14="http://schemas.microsoft.com/office/powerpoint/2010/main" val="1246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 smtClean="0"/>
              <a:t>Primjer 2 – definicija ciljeva</a:t>
            </a:r>
            <a:endParaRPr lang="sr-Latn-RS" alt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Opći cilj:</a:t>
            </a:r>
            <a:r>
              <a:rPr lang="sr-Latn-RS" altLang="en-US" dirty="0" smtClean="0"/>
              <a:t> Promocija poduzetništva u RH i otvaranje novih radnih mjesta</a:t>
            </a:r>
          </a:p>
          <a:p>
            <a:r>
              <a:rPr lang="sr-Latn-RS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Specifični ciljevi:</a:t>
            </a:r>
          </a:p>
          <a:p>
            <a:pPr lvl="1"/>
            <a:r>
              <a:rPr lang="sr-Latn-RS" altLang="en-US" dirty="0" smtClean="0"/>
              <a:t>Stvoriti održiv model poticanja poduzetništva u Gradu Korčuli temeljen na primjeru najbolje prakse u RH</a:t>
            </a:r>
          </a:p>
          <a:p>
            <a:pPr lvl="1"/>
            <a:r>
              <a:rPr lang="sr-Latn-RS" altLang="en-US" dirty="0" smtClean="0"/>
              <a:t>Promocija lokalnih </a:t>
            </a:r>
            <a:r>
              <a:rPr lang="sr-Latn-RS" altLang="en-US" dirty="0" err="1" smtClean="0"/>
              <a:t>poduzetnika</a:t>
            </a:r>
            <a:r>
              <a:rPr lang="sr-Latn-RS" altLang="en-US" dirty="0" smtClean="0"/>
              <a:t> i obrtnika</a:t>
            </a:r>
            <a:endParaRPr lang="sr-Latn-RS" altLang="en-US" dirty="0"/>
          </a:p>
        </p:txBody>
      </p:sp>
    </p:spTree>
    <p:extLst>
      <p:ext uri="{BB962C8B-B14F-4D97-AF65-F5344CB8AC3E}">
        <p14:creationId xmlns:p14="http://schemas.microsoft.com/office/powerpoint/2010/main" val="92777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1287</Words>
  <Application>Microsoft Office PowerPoint</Application>
  <PresentationFormat>On-screen Show (4:3)</PresentationFormat>
  <Paragraphs>253</Paragraphs>
  <Slides>31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PowerPoint Presentation</vt:lpstr>
      <vt:lpstr>Što je projekt?</vt:lpstr>
      <vt:lpstr>Što je projekt?</vt:lpstr>
      <vt:lpstr>Osnovne značajke projekta</vt:lpstr>
      <vt:lpstr>Sažetak projekta</vt:lpstr>
      <vt:lpstr>Logika intervencije</vt:lpstr>
      <vt:lpstr>SMART</vt:lpstr>
      <vt:lpstr>Primjer 1 – definicija ciljeva</vt:lpstr>
      <vt:lpstr>Primjer 2 – definicija ciljeva</vt:lpstr>
      <vt:lpstr>VJEŽBA - RAD U GRUPI</vt:lpstr>
      <vt:lpstr>Priprema projekta - pojašnjenja</vt:lpstr>
      <vt:lpstr>Sumarno - priprema projekta</vt:lpstr>
      <vt:lpstr>Analiza dionika</vt:lpstr>
      <vt:lpstr>PowerPoint Presentation</vt:lpstr>
      <vt:lpstr>VJEŽBA - RAD U GRUPI</vt:lpstr>
      <vt:lpstr>Analiza problema</vt:lpstr>
      <vt:lpstr>PowerPoint Presentation</vt:lpstr>
      <vt:lpstr>PowerPoint Presentation</vt:lpstr>
      <vt:lpstr>PowerPoint Presentation</vt:lpstr>
      <vt:lpstr>Analiza ciljeva</vt:lpstr>
      <vt:lpstr>Koraci u analizi ciljeva</vt:lpstr>
      <vt:lpstr>PowerPoint Presentation</vt:lpstr>
      <vt:lpstr>ANALIZA PROBLEMA  STABLO CILJEVA</vt:lpstr>
      <vt:lpstr>ANALIZA PROBLEMA  STABLO CILJEVA</vt:lpstr>
      <vt:lpstr>VJEŽBA - RAD U GRUPI</vt:lpstr>
      <vt:lpstr>Planiranje</vt:lpstr>
      <vt:lpstr>Koraci u planiranju</vt:lpstr>
      <vt:lpstr>PowerPoint Presentation</vt:lpstr>
      <vt:lpstr>VJEŽBA - RAD U GRUPI</vt:lpstr>
      <vt:lpstr>Gantogram - primjer</vt:lpstr>
      <vt:lpstr>Savjeti</vt:lpstr>
    </vt:vector>
  </TitlesOfParts>
  <Company>KORA d.o.o.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KORA</dc:creator>
  <cp:lastModifiedBy>KORA</cp:lastModifiedBy>
  <cp:revision>28</cp:revision>
  <dcterms:created xsi:type="dcterms:W3CDTF">2015-03-17T13:25:51Z</dcterms:created>
  <dcterms:modified xsi:type="dcterms:W3CDTF">2015-03-30T18:32:23Z</dcterms:modified>
</cp:coreProperties>
</file>